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594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notesSlides/notesSlide16.xml" ContentType="application/vnd.openxmlformats-officedocument.presentationml.notesSlide+xml"/>
  <Override PartName="/ppt/tags/tag386.xml" ContentType="application/vnd.openxmlformats-officedocument.presentationml.tags+xml"/>
  <Override PartName="/ppt/tags/tag525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55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tags/tag519.xml" ContentType="application/vnd.openxmlformats-officedocument.presentationml.tags+xml"/>
  <Override PartName="/ppt/tags/tag566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591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notesSlides/notesSlide13.xml" ContentType="application/vnd.openxmlformats-officedocument.presentationml.notesSlide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notesSlides/notesSlide29.xml" ContentType="application/vnd.openxmlformats-officedocument.presentationml.notesSlide+xml"/>
  <Override PartName="/ppt/tags/tag601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tags/tag585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63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579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s/slide35.xml" ContentType="application/vnd.openxmlformats-officedocument.presentationml.slide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notesSlides/notesSlide26.xml" ContentType="application/vnd.openxmlformats-officedocument.presentationml.notesSlide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notesSlides/notesSlide23.xml" ContentType="application/vnd.openxmlformats-officedocument.presentationml.notesSlide+xml"/>
  <Override PartName="/ppt/tags/tag532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slides/slide48.xml" ContentType="application/vnd.openxmlformats-officedocument.presentationml.slide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s/slide26.xml" ContentType="application/vnd.openxmlformats-officedocument.presentationml.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notesSlides/notesSlide17.xml" ContentType="application/vnd.openxmlformats-officedocument.presentationml.notesSlide+xml"/>
  <Override PartName="/ppt/tags/tag450.xml" ContentType="application/vnd.openxmlformats-officedocument.presentationml.tags+xml"/>
  <Override PartName="/ppt/slides/slide51.xml" ContentType="application/vnd.openxmlformats-officedocument.presentationml.slide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notesSlides/notesSlide20.xml" ContentType="application/vnd.openxmlformats-officedocument.presentationml.notesSlide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05.xml" ContentType="application/vnd.openxmlformats-officedocument.presentationml.tag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slides/slide23.xml" ContentType="application/vnd.openxmlformats-officedocument.presentationml.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notesSlides/notesSlide5.xml" ContentType="application/vnd.openxmlformats-officedocument.presentationml.notesSlide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17.xml" ContentType="application/vnd.openxmlformats-officedocument.presentationml.tags+xml"/>
  <Override PartName="/ppt/tags/tag553.xml" ContentType="application/vnd.openxmlformats-officedocument.presentationml.tags+xml"/>
  <Override PartName="/ppt/tags/tag564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notesSlides/notesSlide22.xml" ContentType="application/vnd.openxmlformats-officedocument.presentationml.notesSlide+xml"/>
  <Override PartName="/ppt/tags/tag54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53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tags/tag520.xml" ContentType="application/vnd.openxmlformats-officedocument.presentationml.tags+xml"/>
  <Override PartName="/ppt/tags/tag607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notesSlides/notesSlide27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notesSlides/notesSlide30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notesSlides/notesSlide18.xml" ContentType="application/vnd.openxmlformats-officedocument.presentationml.notesSlide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notesSlides/notesSlide21.xml" ContentType="application/vnd.openxmlformats-officedocument.presentationml.notesSlide+xml"/>
  <Override PartName="/ppt/tags/tag530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slides/slide46.xml" ContentType="application/vnd.openxmlformats-officedocument.presentationml.slide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notesSlides/notesSlide15.xml" ContentType="application/vnd.openxmlformats-officedocument.presentationml.notesSlide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notesSlides/notesSlide28.xml" ContentType="application/vnd.openxmlformats-officedocument.presentationml.notesSlide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slides/slide40.xml" ContentType="application/vnd.openxmlformats-officedocument.presentationml.slide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slides/slide34.xml" ContentType="application/vnd.openxmlformats-officedocument.presentationml.slide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32" r:id="rId2"/>
    <p:sldId id="295" r:id="rId3"/>
    <p:sldId id="287" r:id="rId4"/>
    <p:sldId id="457" r:id="rId5"/>
    <p:sldId id="309" r:id="rId6"/>
    <p:sldId id="310" r:id="rId7"/>
    <p:sldId id="364" r:id="rId8"/>
    <p:sldId id="375" r:id="rId9"/>
    <p:sldId id="377" r:id="rId10"/>
    <p:sldId id="378" r:id="rId11"/>
    <p:sldId id="368" r:id="rId12"/>
    <p:sldId id="379" r:id="rId13"/>
    <p:sldId id="380" r:id="rId14"/>
    <p:sldId id="381" r:id="rId15"/>
    <p:sldId id="383" r:id="rId16"/>
    <p:sldId id="384" r:id="rId17"/>
    <p:sldId id="385" r:id="rId18"/>
    <p:sldId id="407" r:id="rId19"/>
    <p:sldId id="461" r:id="rId20"/>
    <p:sldId id="387" r:id="rId21"/>
    <p:sldId id="392" r:id="rId22"/>
    <p:sldId id="403" r:id="rId23"/>
    <p:sldId id="399" r:id="rId24"/>
    <p:sldId id="404" r:id="rId25"/>
    <p:sldId id="405" r:id="rId26"/>
    <p:sldId id="408" r:id="rId27"/>
    <p:sldId id="409" r:id="rId28"/>
    <p:sldId id="426" r:id="rId29"/>
    <p:sldId id="416" r:id="rId30"/>
    <p:sldId id="443" r:id="rId31"/>
    <p:sldId id="472" r:id="rId32"/>
    <p:sldId id="469" r:id="rId33"/>
    <p:sldId id="419" r:id="rId34"/>
    <p:sldId id="418" r:id="rId35"/>
    <p:sldId id="434" r:id="rId36"/>
    <p:sldId id="436" r:id="rId37"/>
    <p:sldId id="437" r:id="rId38"/>
    <p:sldId id="438" r:id="rId39"/>
    <p:sldId id="439" r:id="rId40"/>
    <p:sldId id="440" r:id="rId41"/>
    <p:sldId id="475" r:id="rId42"/>
    <p:sldId id="474" r:id="rId43"/>
    <p:sldId id="447" r:id="rId44"/>
    <p:sldId id="448" r:id="rId45"/>
    <p:sldId id="476" r:id="rId46"/>
    <p:sldId id="477" r:id="rId47"/>
    <p:sldId id="478" r:id="rId48"/>
    <p:sldId id="479" r:id="rId49"/>
    <p:sldId id="462" r:id="rId50"/>
    <p:sldId id="449" r:id="rId51"/>
    <p:sldId id="450" r:id="rId52"/>
    <p:sldId id="480" r:id="rId53"/>
    <p:sldId id="451" r:id="rId54"/>
    <p:sldId id="452" r:id="rId55"/>
    <p:sldId id="453" r:id="rId56"/>
    <p:sldId id="454" r:id="rId57"/>
    <p:sldId id="456" r:id="rId58"/>
    <p:sldId id="455" r:id="rId59"/>
    <p:sldId id="421" r:id="rId60"/>
    <p:sldId id="422" r:id="rId61"/>
    <p:sldId id="481" r:id="rId62"/>
    <p:sldId id="482" r:id="rId63"/>
  </p:sldIdLst>
  <p:sldSz cx="9144000" cy="6858000" type="screen4x3"/>
  <p:notesSz cx="6858000" cy="9144000"/>
  <p:embeddedFontLst>
    <p:embeddedFont>
      <p:font typeface="Calibri" pitchFamily="34" charset="0"/>
      <p:regular r:id="rId66"/>
      <p:bold r:id="rId67"/>
      <p:italic r:id="rId68"/>
      <p:boldItalic r:id="rId69"/>
    </p:embeddedFont>
    <p:embeddedFont>
      <p:font typeface="Consolas" pitchFamily="49" charset="0"/>
      <p:regular r:id="rId70"/>
      <p:bold r:id="rId71"/>
      <p:italic r:id="rId72"/>
      <p:boldItalic r:id="rId73"/>
    </p:embeddedFont>
    <p:embeddedFont>
      <p:font typeface="cmsy10"/>
      <p:regular r:id="rId74"/>
    </p:embeddedFont>
    <p:embeddedFont>
      <p:font typeface="Trebuchet MS" pitchFamily="34" charset="0"/>
      <p:regular r:id="rId75"/>
      <p:bold r:id="rId76"/>
      <p:italic r:id="rId77"/>
      <p:boldItalic r:id="rId78"/>
    </p:embeddedFont>
    <p:embeddedFont>
      <p:font typeface="Lucida Console" pitchFamily="49" charset="0"/>
      <p:regular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9900"/>
    <a:srgbClr val="0033CC"/>
    <a:srgbClr val="EAEAEA"/>
    <a:srgbClr val="E3DE00"/>
    <a:srgbClr val="DEF319"/>
    <a:srgbClr val="FBF87A"/>
    <a:srgbClr val="FFABAB"/>
    <a:srgbClr val="FF9B9B"/>
    <a:srgbClr val="660066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08" autoAdjust="0"/>
    <p:restoredTop sz="87243" autoAdjust="0"/>
  </p:normalViewPr>
  <p:slideViewPr>
    <p:cSldViewPr>
      <p:cViewPr varScale="1">
        <p:scale>
          <a:sx n="44" d="100"/>
          <a:sy n="44" d="100"/>
        </p:scale>
        <p:origin x="-11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0"/>
    </p:cViewPr>
  </p:sorterViewPr>
  <p:notesViewPr>
    <p:cSldViewPr>
      <p:cViewPr varScale="1">
        <p:scale>
          <a:sx n="29" d="100"/>
          <a:sy n="29" d="100"/>
        </p:scale>
        <p:origin x="-204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20A74-1FC3-4FEB-9EBC-8B10BD61AF86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4749B-5670-4752-9C30-17C48EFB4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BE736-8ACA-4C6B-96F2-D2A703FC7973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9050-3E34-4059-B04F-FC629EFD6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“Now we’re going</a:t>
            </a:r>
            <a:r>
              <a:rPr lang="en-US" baseline="0" dirty="0" smtClean="0"/>
              <a:t> to USE our perspective…”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the font change here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the types one? It seems more jarring than a cue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Rename to h rather x_1, x_2…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Low-</a:t>
            </a:r>
            <a:r>
              <a:rPr lang="en-US" baseline="0" dirty="0" err="1" smtClean="0"/>
              <a:t>rder</a:t>
            </a:r>
            <a:r>
              <a:rPr lang="en-US" baseline="0" dirty="0" smtClean="0"/>
              <a:t>: Say we refer to blah as sorted to make it clear?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Spend a lot of time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is the </a:t>
            </a:r>
            <a:r>
              <a:rPr lang="en-US" dirty="0" err="1" smtClean="0"/>
              <a:t>Ocaml</a:t>
            </a:r>
            <a:r>
              <a:rPr lang="en-US" baseline="0" dirty="0" smtClean="0"/>
              <a:t> standard library’s key-value map.  It’s implemented as an AVL tree, and we verify that this tree is balanced and sorted, and that the keys form a set --- that is, there are no duplicate keys.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Stablesort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Ocaml’s</a:t>
            </a:r>
            <a:r>
              <a:rPr lang="en-US" baseline="0" dirty="0" smtClean="0"/>
              <a:t> tail-recursive </a:t>
            </a:r>
            <a:r>
              <a:rPr lang="en-US" baseline="0" dirty="0" err="1" smtClean="0"/>
              <a:t>mergesort</a:t>
            </a:r>
            <a:r>
              <a:rPr lang="en-US" baseline="0" dirty="0" smtClean="0"/>
              <a:t>.  We’re able to verify sorting in spite of the numerous convolutions used to achieve tail recursion.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BDD is a binary decision diagram library.  We are able to verify that the variable ordering invariant is maintained in the presence of hash </a:t>
            </a:r>
            <a:r>
              <a:rPr lang="en-US" baseline="0" dirty="0" err="1" smtClean="0"/>
              <a:t>consing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we verify a Union-Find library maintains </a:t>
            </a:r>
            <a:r>
              <a:rPr lang="en-US" baseline="0" dirty="0" err="1" smtClean="0"/>
              <a:t>acyclicity</a:t>
            </a:r>
            <a:r>
              <a:rPr lang="en-US" baseline="0" dirty="0" smtClean="0"/>
              <a:t>; that is, that a node always has a rank less than its parent’s.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is the </a:t>
            </a:r>
            <a:r>
              <a:rPr lang="en-US" dirty="0" err="1" smtClean="0"/>
              <a:t>Ocaml</a:t>
            </a:r>
            <a:r>
              <a:rPr lang="en-US" baseline="0" dirty="0" smtClean="0"/>
              <a:t> standard library’s key-value map.  It’s implemented as an AVL tree, and we verify that this tree is balanced and sorted, and that the keys form a set --- that is, there are no duplicate keys.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Stablesort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Ocaml’s</a:t>
            </a:r>
            <a:r>
              <a:rPr lang="en-US" baseline="0" dirty="0" smtClean="0"/>
              <a:t> tail-recursive </a:t>
            </a:r>
            <a:r>
              <a:rPr lang="en-US" baseline="0" dirty="0" err="1" smtClean="0"/>
              <a:t>mergesort</a:t>
            </a:r>
            <a:r>
              <a:rPr lang="en-US" baseline="0" dirty="0" smtClean="0"/>
              <a:t>.  We’re able to verify sorting in spite of the numerous convolutions used to achieve tail recursion.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BDD is a binary decision diagram library.  We are able to verify that the variable ordering invariant is maintained in the presence of hash </a:t>
            </a:r>
            <a:r>
              <a:rPr lang="en-US" baseline="0" dirty="0" err="1" smtClean="0"/>
              <a:t>consing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we verify a Union-Find library maintains </a:t>
            </a:r>
            <a:r>
              <a:rPr lang="en-US" baseline="0" dirty="0" err="1" smtClean="0"/>
              <a:t>acyclicity</a:t>
            </a:r>
            <a:r>
              <a:rPr lang="en-US" baseline="0" dirty="0" smtClean="0"/>
              <a:t>; that is, that a node always has a rank less than </a:t>
            </a:r>
            <a:r>
              <a:rPr lang="en-US" baseline="0" smtClean="0"/>
              <a:t>its parent’s.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is the </a:t>
            </a:r>
            <a:r>
              <a:rPr lang="en-US" dirty="0" err="1" smtClean="0"/>
              <a:t>Ocaml</a:t>
            </a:r>
            <a:r>
              <a:rPr lang="en-US" baseline="0" dirty="0" smtClean="0"/>
              <a:t> standard library’s key-value map.  It’s implemented as an AVL tree, and we verify that this tree is balanced and sorted, and that the keys form a set --- that is, there are no duplicate keys.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Stablesort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Ocaml’s</a:t>
            </a:r>
            <a:r>
              <a:rPr lang="en-US" baseline="0" dirty="0" smtClean="0"/>
              <a:t> tail-recursive </a:t>
            </a:r>
            <a:r>
              <a:rPr lang="en-US" baseline="0" dirty="0" err="1" smtClean="0"/>
              <a:t>mergesort</a:t>
            </a:r>
            <a:r>
              <a:rPr lang="en-US" baseline="0" dirty="0" smtClean="0"/>
              <a:t>.  We’re able to verify sorting in spite of the numerous convolutions used to achieve tail recursion.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BDD is a binary decision diagram library.  We are able to verify that the variable ordering invariant is maintained in the presence of hash </a:t>
            </a:r>
            <a:r>
              <a:rPr lang="en-US" baseline="0" dirty="0" err="1" smtClean="0"/>
              <a:t>consing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we verify a Union-Find library maintains </a:t>
            </a:r>
            <a:r>
              <a:rPr lang="en-US" baseline="0" dirty="0" err="1" smtClean="0"/>
              <a:t>acyclicity</a:t>
            </a:r>
            <a:r>
              <a:rPr lang="en-US" baseline="0" dirty="0" smtClean="0"/>
              <a:t>; that is, that a node always has a rank less than </a:t>
            </a:r>
            <a:r>
              <a:rPr lang="en-US" baseline="0" smtClean="0"/>
              <a:t>its parent’s.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is the </a:t>
            </a:r>
            <a:r>
              <a:rPr lang="en-US" dirty="0" err="1" smtClean="0"/>
              <a:t>Ocaml</a:t>
            </a:r>
            <a:r>
              <a:rPr lang="en-US" baseline="0" dirty="0" smtClean="0"/>
              <a:t> standard library’s key-value map.  It’s implemented as an AVL tree, and we verify that this tree is balanced and sorted, and that the keys form a set --- that is, there are no duplicate keys.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Stablesort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Ocaml’s</a:t>
            </a:r>
            <a:r>
              <a:rPr lang="en-US" baseline="0" dirty="0" smtClean="0"/>
              <a:t> tail-recursive </a:t>
            </a:r>
            <a:r>
              <a:rPr lang="en-US" baseline="0" dirty="0" err="1" smtClean="0"/>
              <a:t>mergesort</a:t>
            </a:r>
            <a:r>
              <a:rPr lang="en-US" baseline="0" dirty="0" smtClean="0"/>
              <a:t>.  We’re able to verify sorting in spite of the numerous convolutions used to achieve tail recursion.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BDD is a binary decision diagram library.  We are able to verify that the variable ordering invariant is maintained in the presence of hash </a:t>
            </a:r>
            <a:r>
              <a:rPr lang="en-US" baseline="0" dirty="0" err="1" smtClean="0"/>
              <a:t>consing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we verify a Union-Find library maintains </a:t>
            </a:r>
            <a:r>
              <a:rPr lang="en-US" baseline="0" dirty="0" err="1" smtClean="0"/>
              <a:t>acyclicity</a:t>
            </a:r>
            <a:r>
              <a:rPr lang="en-US" baseline="0" dirty="0" smtClean="0"/>
              <a:t>; that is, that a node always has a rank less than </a:t>
            </a:r>
            <a:r>
              <a:rPr lang="en-US" baseline="0" smtClean="0"/>
              <a:t>its parent’s.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is the </a:t>
            </a:r>
            <a:r>
              <a:rPr lang="en-US" dirty="0" err="1" smtClean="0"/>
              <a:t>Ocaml</a:t>
            </a:r>
            <a:r>
              <a:rPr lang="en-US" baseline="0" dirty="0" smtClean="0"/>
              <a:t> standard library’s key-value map.  It’s implemented as an AVL tree, and we verify that this tree is balanced and sorted, and that the keys form a set --- that is, there are no duplicate keys.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Stablesort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Ocaml’s</a:t>
            </a:r>
            <a:r>
              <a:rPr lang="en-US" baseline="0" dirty="0" smtClean="0"/>
              <a:t> tail-recursive </a:t>
            </a:r>
            <a:r>
              <a:rPr lang="en-US" baseline="0" dirty="0" err="1" smtClean="0"/>
              <a:t>mergesort</a:t>
            </a:r>
            <a:r>
              <a:rPr lang="en-US" baseline="0" dirty="0" smtClean="0"/>
              <a:t>.  We’re able to verify sorting in spite of the numerous convolutions used to achieve tail recursion.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BDD is a binary decision diagram library.  We are able to verify that the variable ordering invariant is maintained in the presence of hash </a:t>
            </a:r>
            <a:r>
              <a:rPr lang="en-US" baseline="0" dirty="0" err="1" smtClean="0"/>
              <a:t>consing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we verify a Union-Find library maintains </a:t>
            </a:r>
            <a:r>
              <a:rPr lang="en-US" baseline="0" dirty="0" err="1" smtClean="0"/>
              <a:t>acyclicity</a:t>
            </a:r>
            <a:r>
              <a:rPr lang="en-US" baseline="0" dirty="0" smtClean="0"/>
              <a:t>; that is, that a node always has a rank less than </a:t>
            </a:r>
            <a:r>
              <a:rPr lang="en-US" baseline="0" smtClean="0"/>
              <a:t>its parent’s.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these properties mean?  Use only the ones that make sense…</a:t>
            </a:r>
          </a:p>
          <a:p>
            <a:r>
              <a:rPr lang="en-US" dirty="0" smtClean="0"/>
              <a:t>Bounds instead of len1, len2?</a:t>
            </a:r>
          </a:p>
          <a:p>
            <a:r>
              <a:rPr lang="en-US" dirty="0" smtClean="0"/>
              <a:t>Ideas</a:t>
            </a:r>
            <a:r>
              <a:rPr lang="en-US" baseline="0" dirty="0" smtClean="0"/>
              <a:t> impressive but words confusing; make it clear what they mean, pick representative?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Stop saying mostly automatic; say we had hints instead and keep it ; i5t _is_ </a:t>
            </a:r>
            <a:r>
              <a:rPr lang="en-US" baseline="0" dirty="0" err="1" smtClean="0"/>
              <a:t>automaticto</a:t>
            </a:r>
            <a:r>
              <a:rPr lang="en-US" baseline="0" dirty="0" smtClean="0"/>
              <a:t>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these properties mean?  Use only the ones that make sense…</a:t>
            </a:r>
          </a:p>
          <a:p>
            <a:r>
              <a:rPr lang="en-US" dirty="0" smtClean="0"/>
              <a:t>Bounds instead of len1, len2?</a:t>
            </a:r>
          </a:p>
          <a:p>
            <a:r>
              <a:rPr lang="en-US" dirty="0" smtClean="0"/>
              <a:t>Ideas</a:t>
            </a:r>
            <a:r>
              <a:rPr lang="en-US" baseline="0" dirty="0" smtClean="0"/>
              <a:t> impressive but words confusing; make it clear what they mean, pick representative?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Stop saying mostly automatic; say we had hints instead and keep it ; i5t _is_ </a:t>
            </a:r>
            <a:r>
              <a:rPr lang="en-US" baseline="0" dirty="0" err="1" smtClean="0"/>
              <a:t>automaticto</a:t>
            </a:r>
            <a:r>
              <a:rPr lang="en-US" baseline="0" dirty="0" smtClean="0"/>
              <a:t>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black spaces then delete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9050-3E34-4059-B04F-FC629EFD6B9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685800" y="2133600"/>
            <a:ext cx="7772400" cy="1447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936813" y="295835"/>
            <a:ext cx="7543799" cy="719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D869-F955-4F7C-BA7F-87193C068570}" type="datetimeFigureOut">
              <a:rPr lang="en-US" smtClean="0"/>
              <a:pPr/>
              <a:t>6/17/2009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BAF4-5EF5-4CFC-BEE0-9BE2A5363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3" Type="http://schemas.openxmlformats.org/officeDocument/2006/relationships/tags" Target="../tags/tag12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tags" Target="../tags/tag143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69.xml"/><Relationship Id="rId10" Type="http://schemas.openxmlformats.org/officeDocument/2006/relationships/tags" Target="../tags/tag174.xml"/><Relationship Id="rId4" Type="http://schemas.openxmlformats.org/officeDocument/2006/relationships/tags" Target="../tags/tag168.xml"/><Relationship Id="rId9" Type="http://schemas.openxmlformats.org/officeDocument/2006/relationships/tags" Target="../tags/tag1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10" Type="http://schemas.openxmlformats.org/officeDocument/2006/relationships/tags" Target="../tags/tag187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tags" Target="../tags/tag233.xml"/><Relationship Id="rId3" Type="http://schemas.openxmlformats.org/officeDocument/2006/relationships/tags" Target="../tags/tag197.xml"/><Relationship Id="rId21" Type="http://schemas.openxmlformats.org/officeDocument/2006/relationships/tags" Target="../tags/tag215.xml"/><Relationship Id="rId34" Type="http://schemas.openxmlformats.org/officeDocument/2006/relationships/tags" Target="../tags/tag228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tags" Target="../tags/tag227.xml"/><Relationship Id="rId38" Type="http://schemas.openxmlformats.org/officeDocument/2006/relationships/tags" Target="../tags/tag232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tags" Target="../tags/tag223.xml"/><Relationship Id="rId41" Type="http://schemas.openxmlformats.org/officeDocument/2006/relationships/notesSlide" Target="../notesSlides/notesSlide11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37" Type="http://schemas.openxmlformats.org/officeDocument/2006/relationships/tags" Target="../tags/tag231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tags" Target="../tags/tag230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tags" Target="../tags/tag2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3" Type="http://schemas.openxmlformats.org/officeDocument/2006/relationships/tags" Target="../tags/tag23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2" Type="http://schemas.openxmlformats.org/officeDocument/2006/relationships/tags" Target="../tags/tag255.xml"/><Relationship Id="rId16" Type="http://schemas.openxmlformats.org/officeDocument/2006/relationships/tags" Target="../tags/tag26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tags" Target="../tags/tag264.xml"/><Relationship Id="rId5" Type="http://schemas.openxmlformats.org/officeDocument/2006/relationships/tags" Target="../tags/tag258.xml"/><Relationship Id="rId15" Type="http://schemas.openxmlformats.org/officeDocument/2006/relationships/tags" Target="../tags/tag268.xml"/><Relationship Id="rId10" Type="http://schemas.openxmlformats.org/officeDocument/2006/relationships/tags" Target="../tags/tag263.xml"/><Relationship Id="rId19" Type="http://schemas.openxmlformats.org/officeDocument/2006/relationships/tags" Target="../tags/tag272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tags" Target="../tags/tag26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tags" Target="../tags/tag311.xml"/><Relationship Id="rId3" Type="http://schemas.openxmlformats.org/officeDocument/2006/relationships/tags" Target="../tags/tag275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tags" Target="../tags/tag310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29" Type="http://schemas.openxmlformats.org/officeDocument/2006/relationships/tags" Target="../tags/tag301.xml"/><Relationship Id="rId41" Type="http://schemas.openxmlformats.org/officeDocument/2006/relationships/tags" Target="../tags/tag313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tags" Target="../tags/tag312.xml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303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3" Type="http://schemas.openxmlformats.org/officeDocument/2006/relationships/tags" Target="../tags/tag31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tags" Target="../tags/tag333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3" Type="http://schemas.openxmlformats.org/officeDocument/2006/relationships/tags" Target="../tags/tag336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tags" Target="../tags/tag11.xml"/><Relationship Id="rId21" Type="http://schemas.openxmlformats.org/officeDocument/2006/relationships/tags" Target="../tags/tag29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64.xml"/><Relationship Id="rId7" Type="http://schemas.openxmlformats.org/officeDocument/2006/relationships/tags" Target="../tags/tag368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9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9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74.xml"/><Relationship Id="rId10" Type="http://schemas.openxmlformats.org/officeDocument/2006/relationships/tags" Target="../tags/tag379.xml"/><Relationship Id="rId4" Type="http://schemas.openxmlformats.org/officeDocument/2006/relationships/tags" Target="../tags/tag373.xml"/><Relationship Id="rId9" Type="http://schemas.openxmlformats.org/officeDocument/2006/relationships/tags" Target="../tags/tag3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3" Type="http://schemas.openxmlformats.org/officeDocument/2006/relationships/tags" Target="../tags/tag383.xml"/><Relationship Id="rId21" Type="http://schemas.openxmlformats.org/officeDocument/2006/relationships/tags" Target="../tags/tag401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25" Type="http://schemas.openxmlformats.org/officeDocument/2006/relationships/notesSlide" Target="../notesSlides/notesSlide17.xml"/><Relationship Id="rId2" Type="http://schemas.openxmlformats.org/officeDocument/2006/relationships/tags" Target="../tags/tag382.xml"/><Relationship Id="rId16" Type="http://schemas.openxmlformats.org/officeDocument/2006/relationships/tags" Target="../tags/tag396.xml"/><Relationship Id="rId20" Type="http://schemas.openxmlformats.org/officeDocument/2006/relationships/tags" Target="../tags/tag400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385.xml"/><Relationship Id="rId15" Type="http://schemas.openxmlformats.org/officeDocument/2006/relationships/tags" Target="../tags/tag395.xml"/><Relationship Id="rId23" Type="http://schemas.openxmlformats.org/officeDocument/2006/relationships/tags" Target="../tags/tag403.xml"/><Relationship Id="rId10" Type="http://schemas.openxmlformats.org/officeDocument/2006/relationships/tags" Target="../tags/tag390.xml"/><Relationship Id="rId19" Type="http://schemas.openxmlformats.org/officeDocument/2006/relationships/tags" Target="../tags/tag399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Relationship Id="rId22" Type="http://schemas.openxmlformats.org/officeDocument/2006/relationships/tags" Target="../tags/tag40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3" Type="http://schemas.openxmlformats.org/officeDocument/2006/relationships/tags" Target="../tags/tag406.xml"/><Relationship Id="rId21" Type="http://schemas.openxmlformats.org/officeDocument/2006/relationships/tags" Target="../tags/tag424.xml"/><Relationship Id="rId7" Type="http://schemas.openxmlformats.org/officeDocument/2006/relationships/tags" Target="../tags/tag410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2" Type="http://schemas.openxmlformats.org/officeDocument/2006/relationships/tags" Target="../tags/tag405.xml"/><Relationship Id="rId16" Type="http://schemas.openxmlformats.org/officeDocument/2006/relationships/tags" Target="../tags/tag419.xml"/><Relationship Id="rId20" Type="http://schemas.openxmlformats.org/officeDocument/2006/relationships/tags" Target="../tags/tag423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408.xml"/><Relationship Id="rId15" Type="http://schemas.openxmlformats.org/officeDocument/2006/relationships/tags" Target="../tags/tag418.xml"/><Relationship Id="rId23" Type="http://schemas.openxmlformats.org/officeDocument/2006/relationships/tags" Target="../tags/tag426.xml"/><Relationship Id="rId10" Type="http://schemas.openxmlformats.org/officeDocument/2006/relationships/tags" Target="../tags/tag413.xml"/><Relationship Id="rId19" Type="http://schemas.openxmlformats.org/officeDocument/2006/relationships/tags" Target="../tags/tag422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tags" Target="../tags/tag417.xml"/><Relationship Id="rId22" Type="http://schemas.openxmlformats.org/officeDocument/2006/relationships/tags" Target="../tags/tag42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29.xml"/><Relationship Id="rId7" Type="http://schemas.openxmlformats.org/officeDocument/2006/relationships/tags" Target="../tags/tag433.xml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5" Type="http://schemas.openxmlformats.org/officeDocument/2006/relationships/tags" Target="../tags/tag431.xml"/><Relationship Id="rId4" Type="http://schemas.openxmlformats.org/officeDocument/2006/relationships/tags" Target="../tags/tag430.xml"/><Relationship Id="rId9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6.xml"/><Relationship Id="rId18" Type="http://schemas.openxmlformats.org/officeDocument/2006/relationships/tags" Target="../tags/tag451.xml"/><Relationship Id="rId3" Type="http://schemas.openxmlformats.org/officeDocument/2006/relationships/tags" Target="../tags/tag436.xml"/><Relationship Id="rId21" Type="http://schemas.openxmlformats.org/officeDocument/2006/relationships/tags" Target="../tags/tag454.xml"/><Relationship Id="rId7" Type="http://schemas.openxmlformats.org/officeDocument/2006/relationships/tags" Target="../tags/tag440.xml"/><Relationship Id="rId12" Type="http://schemas.openxmlformats.org/officeDocument/2006/relationships/tags" Target="../tags/tag445.xml"/><Relationship Id="rId17" Type="http://schemas.openxmlformats.org/officeDocument/2006/relationships/tags" Target="../tags/tag450.xml"/><Relationship Id="rId25" Type="http://schemas.openxmlformats.org/officeDocument/2006/relationships/notesSlide" Target="../notesSlides/notesSlide19.xml"/><Relationship Id="rId2" Type="http://schemas.openxmlformats.org/officeDocument/2006/relationships/tags" Target="../tags/tag435.xml"/><Relationship Id="rId16" Type="http://schemas.openxmlformats.org/officeDocument/2006/relationships/tags" Target="../tags/tag449.xml"/><Relationship Id="rId20" Type="http://schemas.openxmlformats.org/officeDocument/2006/relationships/tags" Target="../tags/tag453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38.xml"/><Relationship Id="rId15" Type="http://schemas.openxmlformats.org/officeDocument/2006/relationships/tags" Target="../tags/tag448.xml"/><Relationship Id="rId23" Type="http://schemas.openxmlformats.org/officeDocument/2006/relationships/tags" Target="../tags/tag456.xml"/><Relationship Id="rId10" Type="http://schemas.openxmlformats.org/officeDocument/2006/relationships/tags" Target="../tags/tag443.xml"/><Relationship Id="rId19" Type="http://schemas.openxmlformats.org/officeDocument/2006/relationships/tags" Target="../tags/tag452.xml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tags" Target="../tags/tag447.xml"/><Relationship Id="rId22" Type="http://schemas.openxmlformats.org/officeDocument/2006/relationships/tags" Target="../tags/tag45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1.xml"/><Relationship Id="rId4" Type="http://schemas.openxmlformats.org/officeDocument/2006/relationships/tags" Target="../tags/tag4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tags" Target="../tags/tag474.xml"/><Relationship Id="rId3" Type="http://schemas.openxmlformats.org/officeDocument/2006/relationships/tags" Target="../tags/tag464.xml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10" Type="http://schemas.openxmlformats.org/officeDocument/2006/relationships/tags" Target="../tags/tag471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13" Type="http://schemas.openxmlformats.org/officeDocument/2006/relationships/tags" Target="../tags/tag491.xml"/><Relationship Id="rId3" Type="http://schemas.openxmlformats.org/officeDocument/2006/relationships/tags" Target="../tags/tag481.xml"/><Relationship Id="rId7" Type="http://schemas.openxmlformats.org/officeDocument/2006/relationships/tags" Target="../tags/tag485.xml"/><Relationship Id="rId12" Type="http://schemas.openxmlformats.org/officeDocument/2006/relationships/tags" Target="../tags/tag490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tags" Target="../tags/tag489.xml"/><Relationship Id="rId5" Type="http://schemas.openxmlformats.org/officeDocument/2006/relationships/tags" Target="../tags/tag483.xml"/><Relationship Id="rId15" Type="http://schemas.openxmlformats.org/officeDocument/2006/relationships/notesSlide" Target="../notesSlides/notesSlide20.xml"/><Relationship Id="rId10" Type="http://schemas.openxmlformats.org/officeDocument/2006/relationships/tags" Target="../tags/tag488.xml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4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4" Type="http://schemas.openxmlformats.org/officeDocument/2006/relationships/notesSlide" Target="../notesSlides/notesSlide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4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4" Type="http://schemas.openxmlformats.org/officeDocument/2006/relationships/notesSlide" Target="../notesSlides/notesSlide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4" Type="http://schemas.openxmlformats.org/officeDocument/2006/relationships/notesSlide" Target="../notesSlides/notesSlide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4" Type="http://schemas.openxmlformats.org/officeDocument/2006/relationships/notesSlide" Target="../notesSlides/notesSlide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4" Type="http://schemas.openxmlformats.org/officeDocument/2006/relationships/notesSlide" Target="../notesSlides/notesSlide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508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507.xml"/><Relationship Id="rId1" Type="http://schemas.openxmlformats.org/officeDocument/2006/relationships/tags" Target="../tags/tag5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0.xml"/><Relationship Id="rId4" Type="http://schemas.openxmlformats.org/officeDocument/2006/relationships/tags" Target="../tags/tag50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4" Type="http://schemas.openxmlformats.org/officeDocument/2006/relationships/notesSlide" Target="../notesSlides/notesSlide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4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521.xml"/><Relationship Id="rId7" Type="http://schemas.openxmlformats.org/officeDocument/2006/relationships/image" Target="../media/image7.jpeg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5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26" Type="http://schemas.openxmlformats.org/officeDocument/2006/relationships/tags" Target="../tags/tag560.xml"/><Relationship Id="rId3" Type="http://schemas.openxmlformats.org/officeDocument/2006/relationships/tags" Target="../tags/tag537.xml"/><Relationship Id="rId21" Type="http://schemas.openxmlformats.org/officeDocument/2006/relationships/tags" Target="../tags/tag555.xml"/><Relationship Id="rId7" Type="http://schemas.openxmlformats.org/officeDocument/2006/relationships/tags" Target="../tags/tag541.xml"/><Relationship Id="rId12" Type="http://schemas.openxmlformats.org/officeDocument/2006/relationships/tags" Target="../tags/tag546.xml"/><Relationship Id="rId17" Type="http://schemas.openxmlformats.org/officeDocument/2006/relationships/tags" Target="../tags/tag551.xml"/><Relationship Id="rId25" Type="http://schemas.openxmlformats.org/officeDocument/2006/relationships/tags" Target="../tags/tag559.xml"/><Relationship Id="rId2" Type="http://schemas.openxmlformats.org/officeDocument/2006/relationships/tags" Target="../tags/tag536.xml"/><Relationship Id="rId16" Type="http://schemas.openxmlformats.org/officeDocument/2006/relationships/tags" Target="../tags/tag550.xml"/><Relationship Id="rId20" Type="http://schemas.openxmlformats.org/officeDocument/2006/relationships/tags" Target="../tags/tag554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24" Type="http://schemas.openxmlformats.org/officeDocument/2006/relationships/tags" Target="../tags/tag558.xml"/><Relationship Id="rId5" Type="http://schemas.openxmlformats.org/officeDocument/2006/relationships/tags" Target="../tags/tag539.xml"/><Relationship Id="rId15" Type="http://schemas.openxmlformats.org/officeDocument/2006/relationships/tags" Target="../tags/tag549.xml"/><Relationship Id="rId23" Type="http://schemas.openxmlformats.org/officeDocument/2006/relationships/tags" Target="../tags/tag55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544.xml"/><Relationship Id="rId19" Type="http://schemas.openxmlformats.org/officeDocument/2006/relationships/tags" Target="../tags/tag553.xml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tags" Target="../tags/tag548.xml"/><Relationship Id="rId22" Type="http://schemas.openxmlformats.org/officeDocument/2006/relationships/tags" Target="../tags/tag556.xml"/><Relationship Id="rId27" Type="http://schemas.openxmlformats.org/officeDocument/2006/relationships/tags" Target="../tags/tag5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569.xml"/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64.xml"/><Relationship Id="rId21" Type="http://schemas.openxmlformats.org/officeDocument/2006/relationships/tags" Target="../tags/tag582.xml"/><Relationship Id="rId7" Type="http://schemas.openxmlformats.org/officeDocument/2006/relationships/tags" Target="../tags/tag568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tags" Target="../tags/tag586.xml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0" Type="http://schemas.openxmlformats.org/officeDocument/2006/relationships/tags" Target="../tags/tag581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1" Type="http://schemas.openxmlformats.org/officeDocument/2006/relationships/tags" Target="../tags/tag572.xml"/><Relationship Id="rId24" Type="http://schemas.openxmlformats.org/officeDocument/2006/relationships/tags" Target="../tags/tag585.xml"/><Relationship Id="rId5" Type="http://schemas.openxmlformats.org/officeDocument/2006/relationships/tags" Target="../tags/tag566.xml"/><Relationship Id="rId15" Type="http://schemas.openxmlformats.org/officeDocument/2006/relationships/tags" Target="../tags/tag576.xml"/><Relationship Id="rId23" Type="http://schemas.openxmlformats.org/officeDocument/2006/relationships/tags" Target="../tags/tag584.xml"/><Relationship Id="rId10" Type="http://schemas.openxmlformats.org/officeDocument/2006/relationships/tags" Target="../tags/tag571.xml"/><Relationship Id="rId19" Type="http://schemas.openxmlformats.org/officeDocument/2006/relationships/tags" Target="../tags/tag580.xml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tags" Target="../tags/tag58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13" Type="http://schemas.openxmlformats.org/officeDocument/2006/relationships/tags" Target="../tags/tag599.xml"/><Relationship Id="rId18" Type="http://schemas.openxmlformats.org/officeDocument/2006/relationships/tags" Target="../tags/tag604.xml"/><Relationship Id="rId3" Type="http://schemas.openxmlformats.org/officeDocument/2006/relationships/tags" Target="../tags/tag589.xml"/><Relationship Id="rId21" Type="http://schemas.openxmlformats.org/officeDocument/2006/relationships/tags" Target="../tags/tag607.xml"/><Relationship Id="rId7" Type="http://schemas.openxmlformats.org/officeDocument/2006/relationships/tags" Target="../tags/tag593.xml"/><Relationship Id="rId12" Type="http://schemas.openxmlformats.org/officeDocument/2006/relationships/tags" Target="../tags/tag598.xml"/><Relationship Id="rId17" Type="http://schemas.openxmlformats.org/officeDocument/2006/relationships/tags" Target="../tags/tag603.xml"/><Relationship Id="rId2" Type="http://schemas.openxmlformats.org/officeDocument/2006/relationships/tags" Target="../tags/tag588.xml"/><Relationship Id="rId16" Type="http://schemas.openxmlformats.org/officeDocument/2006/relationships/tags" Target="../tags/tag602.xml"/><Relationship Id="rId20" Type="http://schemas.openxmlformats.org/officeDocument/2006/relationships/tags" Target="../tags/tag606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tags" Target="../tags/tag597.xml"/><Relationship Id="rId5" Type="http://schemas.openxmlformats.org/officeDocument/2006/relationships/tags" Target="../tags/tag591.xml"/><Relationship Id="rId15" Type="http://schemas.openxmlformats.org/officeDocument/2006/relationships/tags" Target="../tags/tag601.xml"/><Relationship Id="rId10" Type="http://schemas.openxmlformats.org/officeDocument/2006/relationships/tags" Target="../tags/tag596.xml"/><Relationship Id="rId19" Type="http://schemas.openxmlformats.org/officeDocument/2006/relationships/tags" Target="../tags/tag605.xml"/><Relationship Id="rId4" Type="http://schemas.openxmlformats.org/officeDocument/2006/relationships/tags" Target="../tags/tag590.xml"/><Relationship Id="rId9" Type="http://schemas.openxmlformats.org/officeDocument/2006/relationships/tags" Target="../tags/tag595.xml"/><Relationship Id="rId14" Type="http://schemas.openxmlformats.org/officeDocument/2006/relationships/tags" Target="../tags/tag600.xml"/><Relationship Id="rId2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2" Type="http://schemas.openxmlformats.org/officeDocument/2006/relationships/tags" Target="../tags/tag4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10" Type="http://schemas.openxmlformats.org/officeDocument/2006/relationships/tags" Target="../tags/tag56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9" Type="http://schemas.openxmlformats.org/officeDocument/2006/relationships/tags" Target="../tags/tag100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34" Type="http://schemas.openxmlformats.org/officeDocument/2006/relationships/tags" Target="../tags/tag95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33" Type="http://schemas.openxmlformats.org/officeDocument/2006/relationships/tags" Target="../tags/tag94.xml"/><Relationship Id="rId38" Type="http://schemas.openxmlformats.org/officeDocument/2006/relationships/tags" Target="../tags/tag99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41" Type="http://schemas.openxmlformats.org/officeDocument/2006/relationships/tags" Target="../tags/tag102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tags" Target="../tags/tag93.xml"/><Relationship Id="rId37" Type="http://schemas.openxmlformats.org/officeDocument/2006/relationships/tags" Target="../tags/tag98.xml"/><Relationship Id="rId40" Type="http://schemas.openxmlformats.org/officeDocument/2006/relationships/tags" Target="../tags/tag101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36" Type="http://schemas.openxmlformats.org/officeDocument/2006/relationships/tags" Target="../tags/tag97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tags" Target="../tags/tag92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tags" Target="../tags/tag91.xml"/><Relationship Id="rId35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 l="18727" t="23290" r="9503" b="4167"/>
          <a:stretch>
            <a:fillRect/>
          </a:stretch>
        </p:blipFill>
        <p:spPr bwMode="auto">
          <a:xfrm>
            <a:off x="1137" y="3498"/>
            <a:ext cx="9142863" cy="687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</p:spPr>
        <p:txBody>
          <a:bodyPr wrap="square" rIns="457200" rtlCol="0">
            <a:spAutoFit/>
          </a:bodyPr>
          <a:lstStyle/>
          <a:p>
            <a:pPr algn="r"/>
            <a:r>
              <a:rPr lang="en-US" sz="4000" b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1"/>
                </a:solidFill>
              </a:rPr>
              <a:t>Type-Based Data Structure Verification</a:t>
            </a:r>
          </a:p>
          <a:p>
            <a:pPr algn="r"/>
            <a:r>
              <a:rPr lang="en-US" sz="2800" b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2"/>
                </a:solidFill>
              </a:rPr>
              <a:t>Ming Kawaguchi, </a:t>
            </a:r>
            <a:r>
              <a:rPr lang="en-US" sz="2800" b="1" dirty="0" smtClean="0">
                <a:ln w="3175">
                  <a:solidFill>
                    <a:schemeClr val="tx2">
                      <a:lumMod val="75000"/>
                      <a:alpha val="87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Patrick </a:t>
            </a:r>
            <a:r>
              <a:rPr lang="en-US" sz="2800" b="1" dirty="0" err="1" smtClean="0">
                <a:ln w="3175">
                  <a:solidFill>
                    <a:schemeClr val="tx2">
                      <a:lumMod val="75000"/>
                      <a:alpha val="87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Rondon</a:t>
            </a:r>
            <a:r>
              <a:rPr lang="en-US" sz="2800" b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2"/>
                </a:solidFill>
              </a:rPr>
              <a:t>, Ranjit Jhala</a:t>
            </a:r>
          </a:p>
          <a:p>
            <a:pPr algn="r"/>
            <a:r>
              <a:rPr lang="en-US" sz="2800" b="1" dirty="0" smtClean="0">
                <a:ln w="3175">
                  <a:solidFill>
                    <a:schemeClr val="tx1">
                      <a:alpha val="87000"/>
                    </a:schemeClr>
                  </a:solidFill>
                </a:ln>
                <a:solidFill>
                  <a:schemeClr val="bg2"/>
                </a:solidFill>
              </a:rPr>
              <a:t>University of California, San Diego</a:t>
            </a:r>
            <a:endParaRPr lang="en-US" sz="2800" b="1" dirty="0">
              <a:ln w="3175">
                <a:solidFill>
                  <a:schemeClr val="tx1">
                    <a:alpha val="87000"/>
                  </a:schemeClr>
                </a:solidFill>
              </a:ln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Tm="12406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3400" y="4155744"/>
            <a:ext cx="8229600" cy="719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7256" y="2313296"/>
            <a:ext cx="4969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>
                <a:solidFill>
                  <a:prstClr val="black"/>
                </a:solidFill>
              </a:rPr>
              <a:t> &amp; </a:t>
            </a:r>
            <a:r>
              <a:rPr lang="en-US" sz="4800" b="1" dirty="0" smtClean="0">
                <a:solidFill>
                  <a:srgbClr val="009900"/>
                </a:solidFill>
              </a:rPr>
              <a:t>Structures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330714"/>
            <a:ext cx="7224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 How do </a:t>
            </a:r>
            <a:r>
              <a:rPr lang="en-US" sz="4000" b="1" dirty="0" smtClean="0">
                <a:solidFill>
                  <a:srgbClr val="009900"/>
                </a:solidFill>
              </a:rPr>
              <a:t>types </a:t>
            </a:r>
            <a:r>
              <a:rPr lang="en-US" sz="4000" dirty="0" smtClean="0">
                <a:solidFill>
                  <a:prstClr val="black"/>
                </a:solidFill>
              </a:rPr>
              <a:t>handle</a:t>
            </a:r>
            <a:r>
              <a:rPr lang="en-US" sz="4000" b="1" dirty="0" smtClean="0">
                <a:solidFill>
                  <a:srgbClr val="009900"/>
                </a:solidFill>
              </a:rPr>
              <a:t> structures</a:t>
            </a:r>
            <a:r>
              <a:rPr lang="en-US" sz="4000" dirty="0" smtClean="0">
                <a:solidFill>
                  <a:prstClr val="black"/>
                </a:solidFill>
              </a:rPr>
              <a:t>?</a:t>
            </a:r>
            <a:endParaRPr lang="en-US" sz="1400" dirty="0"/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922363" y="4191000"/>
            <a:ext cx="7993037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Instantiating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smtClean="0"/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Generalizing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smtClean="0"/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Inference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endParaRPr 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172200"/>
            <a:ext cx="7772400" cy="685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62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2932E-6 L -3.33333E-6 0.097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6400800" y="1437971"/>
            <a:ext cx="2438399" cy="4048429"/>
          </a:xfrm>
          <a:prstGeom prst="roundRect">
            <a:avLst>
              <a:gd name="adj" fmla="val 170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80300" y="1438276"/>
            <a:ext cx="1196699" cy="4048123"/>
          </a:xfrm>
          <a:prstGeom prst="roundRect">
            <a:avLst>
              <a:gd name="adj" fmla="val 480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85800" y="1443038"/>
            <a:ext cx="2537100" cy="4043362"/>
          </a:xfrm>
          <a:prstGeom prst="roundRect">
            <a:avLst>
              <a:gd name="adj" fmla="val 480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2. Instantiation Algorithm: </a:t>
            </a:r>
            <a:r>
              <a:rPr lang="en-US" sz="4000" b="1" dirty="0" smtClean="0">
                <a:solidFill>
                  <a:srgbClr val="009900"/>
                </a:solidFill>
              </a:rPr>
              <a:t>Unfold</a:t>
            </a:r>
            <a:endParaRPr lang="en-US" sz="4000" b="1" dirty="0">
              <a:solidFill>
                <a:srgbClr val="009900"/>
              </a:solidFill>
            </a:endParaRPr>
          </a:p>
        </p:txBody>
      </p:sp>
      <p:grpSp>
        <p:nvGrpSpPr>
          <p:cNvPr id="52" name="Group 38"/>
          <p:cNvGrpSpPr/>
          <p:nvPr/>
        </p:nvGrpSpPr>
        <p:grpSpPr>
          <a:xfrm>
            <a:off x="872224" y="1905000"/>
            <a:ext cx="1988763" cy="2088900"/>
            <a:chOff x="1219200" y="4083299"/>
            <a:chExt cx="1988763" cy="2088900"/>
          </a:xfrm>
        </p:grpSpPr>
        <p:sp>
          <p:nvSpPr>
            <p:cNvPr id="53" name="Rounded Rectangle 52"/>
            <p:cNvSpPr/>
            <p:nvPr/>
          </p:nvSpPr>
          <p:spPr>
            <a:xfrm>
              <a:off x="1219200" y="4083299"/>
              <a:ext cx="1988763" cy="2088107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>
              <p:custDataLst>
                <p:tags r:id="rId16"/>
              </p:custDataLst>
            </p:nvPr>
          </p:nvSpPr>
          <p:spPr>
            <a:xfrm>
              <a:off x="1427235" y="423570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5" name="Rounded Rectangle 54"/>
            <p:cNvSpPr/>
            <p:nvPr>
              <p:custDataLst>
                <p:tags r:id="rId17"/>
              </p:custDataLst>
            </p:nvPr>
          </p:nvSpPr>
          <p:spPr>
            <a:xfrm>
              <a:off x="2385684" y="42493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6" name="Oval 55"/>
            <p:cNvSpPr/>
            <p:nvPr>
              <p:custDataLst>
                <p:tags r:id="rId18"/>
              </p:custDataLst>
            </p:nvPr>
          </p:nvSpPr>
          <p:spPr>
            <a:xfrm>
              <a:off x="2339368" y="524526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5" idx="2"/>
              <a:endCxn id="56" idx="0"/>
            </p:cNvCxnSpPr>
            <p:nvPr>
              <p:custDataLst>
                <p:tags r:id="rId19"/>
              </p:custDataLst>
            </p:nvPr>
          </p:nvCxnSpPr>
          <p:spPr>
            <a:xfrm rot="16200000" flipH="1">
              <a:off x="2509553" y="5063763"/>
              <a:ext cx="359022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35"/>
            <p:cNvCxnSpPr>
              <a:stCxn id="55" idx="3"/>
              <a:endCxn id="53" idx="0"/>
            </p:cNvCxnSpPr>
            <p:nvPr>
              <p:custDataLst>
                <p:tags r:id="rId20"/>
              </p:custDataLst>
            </p:nvPr>
          </p:nvCxnSpPr>
          <p:spPr>
            <a:xfrm flipH="1" flipV="1">
              <a:off x="2213582" y="4083299"/>
              <a:ext cx="774879" cy="484497"/>
            </a:xfrm>
            <a:prstGeom prst="bentConnector4">
              <a:avLst>
                <a:gd name="adj1" fmla="val -57829"/>
                <a:gd name="adj2" fmla="val 16690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3" idx="0"/>
              <a:endCxn id="53" idx="2"/>
            </p:cNvCxnSpPr>
            <p:nvPr/>
          </p:nvCxnSpPr>
          <p:spPr>
            <a:xfrm rot="16200000" flipH="1">
              <a:off x="1169528" y="5127352"/>
              <a:ext cx="2088107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Elbow Connector 30"/>
          <p:cNvCxnSpPr/>
          <p:nvPr>
            <p:custDataLst>
              <p:tags r:id="rId3"/>
            </p:custDataLst>
          </p:nvPr>
        </p:nvCxnSpPr>
        <p:spPr>
          <a:xfrm flipV="1">
            <a:off x="3306052" y="3124200"/>
            <a:ext cx="1909572" cy="74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>
            <p:custDataLst>
              <p:tags r:id="rId4"/>
            </p:custDataLst>
          </p:nvPr>
        </p:nvSpPr>
        <p:spPr>
          <a:xfrm>
            <a:off x="3541987" y="2456620"/>
            <a:ext cx="1269242" cy="512930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Unfold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5397438" y="1905001"/>
            <a:ext cx="3083901" cy="2088900"/>
            <a:chOff x="5363414" y="4083300"/>
            <a:chExt cx="3083901" cy="2088900"/>
          </a:xfrm>
        </p:grpSpPr>
        <p:sp>
          <p:nvSpPr>
            <p:cNvPr id="65" name="Rounded Rectangle 64"/>
            <p:cNvSpPr/>
            <p:nvPr>
              <p:custDataLst>
                <p:tags r:id="rId7"/>
              </p:custDataLst>
            </p:nvPr>
          </p:nvSpPr>
          <p:spPr>
            <a:xfrm>
              <a:off x="5409730" y="4206766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66" name="Oval 65"/>
            <p:cNvSpPr/>
            <p:nvPr>
              <p:custDataLst>
                <p:tags r:id="rId8"/>
              </p:custDataLst>
            </p:nvPr>
          </p:nvSpPr>
          <p:spPr>
            <a:xfrm>
              <a:off x="5363414" y="5202684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Consolas" pitchFamily="49" charset="0"/>
                </a:rPr>
                <a:t>h</a:t>
              </a:r>
              <a:r>
                <a:rPr lang="en-US" b="1" dirty="0" smtClean="0">
                  <a:solidFill>
                    <a:prstClr val="black"/>
                  </a:solidFill>
                </a:rPr>
                <a:t>: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int</a:t>
              </a:r>
              <a:endParaRPr lang="en-US" sz="2400" dirty="0" smtClean="0">
                <a:solidFill>
                  <a:schemeClr val="tx1"/>
                </a:solidFill>
                <a:latin typeface="Calibri"/>
              </a:endParaRPr>
            </a:p>
          </p:txBody>
        </p:sp>
        <p:cxnSp>
          <p:nvCxnSpPr>
            <p:cNvPr id="67" name="Straight Arrow Connector 66"/>
            <p:cNvCxnSpPr>
              <a:stCxn id="65" idx="2"/>
              <a:endCxn id="66" idx="0"/>
            </p:cNvCxnSpPr>
            <p:nvPr>
              <p:custDataLst>
                <p:tags r:id="rId9"/>
              </p:custDataLst>
            </p:nvPr>
          </p:nvCxnSpPr>
          <p:spPr>
            <a:xfrm rot="16200000" flipH="1">
              <a:off x="5533599" y="5021181"/>
              <a:ext cx="359022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Group 38"/>
            <p:cNvGrpSpPr/>
            <p:nvPr/>
          </p:nvGrpSpPr>
          <p:grpSpPr>
            <a:xfrm>
              <a:off x="6458552" y="4083300"/>
              <a:ext cx="1988763" cy="2088900"/>
              <a:chOff x="1219200" y="4083299"/>
              <a:chExt cx="1988763" cy="20889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219200" y="4083299"/>
                <a:ext cx="1988763" cy="2088107"/>
              </a:xfrm>
              <a:prstGeom prst="roundRect">
                <a:avLst>
                  <a:gd name="adj" fmla="val 603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>
                <p:custDataLst>
                  <p:tags r:id="rId11"/>
                </p:custDataLst>
              </p:nvPr>
            </p:nvSpPr>
            <p:spPr>
              <a:xfrm>
                <a:off x="1427235" y="4235700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[]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12"/>
                </p:custDataLst>
              </p:nvPr>
            </p:nvSpPr>
            <p:spPr>
              <a:xfrm>
                <a:off x="2385684" y="4249348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::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2" name="Oval 71"/>
              <p:cNvSpPr/>
              <p:nvPr>
                <p:custDataLst>
                  <p:tags r:id="rId13"/>
                </p:custDataLst>
              </p:nvPr>
            </p:nvSpPr>
            <p:spPr>
              <a:xfrm>
                <a:off x="2339368" y="5245266"/>
                <a:ext cx="703375" cy="6983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int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71" idx="2"/>
                <a:endCxn id="72" idx="0"/>
              </p:cNvCxnSpPr>
              <p:nvPr>
                <p:custDataLst>
                  <p:tags r:id="rId14"/>
                </p:custDataLst>
              </p:nvPr>
            </p:nvCxnSpPr>
            <p:spPr>
              <a:xfrm rot="16200000" flipH="1">
                <a:off x="2509553" y="5063763"/>
                <a:ext cx="359022" cy="39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35"/>
              <p:cNvCxnSpPr>
                <a:stCxn id="71" idx="3"/>
              </p:cNvCxnSpPr>
              <p:nvPr>
                <p:custDataLst>
                  <p:tags r:id="rId15"/>
                </p:custDataLst>
              </p:nvPr>
            </p:nvCxnSpPr>
            <p:spPr>
              <a:xfrm flipH="1" flipV="1">
                <a:off x="2213582" y="4083299"/>
                <a:ext cx="774879" cy="484497"/>
              </a:xfrm>
              <a:prstGeom prst="bentConnector4">
                <a:avLst>
                  <a:gd name="adj1" fmla="val -57829"/>
                  <a:gd name="adj2" fmla="val 166901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9" idx="0"/>
                <a:endCxn id="69" idx="2"/>
              </p:cNvCxnSpPr>
              <p:nvPr/>
            </p:nvCxnSpPr>
            <p:spPr>
              <a:xfrm rot="16200000" flipH="1">
                <a:off x="1169528" y="5127352"/>
                <a:ext cx="2088107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Arrow Connector 35"/>
            <p:cNvCxnSpPr/>
            <p:nvPr>
              <p:custDataLst>
                <p:tags r:id="rId10"/>
              </p:custDataLst>
            </p:nvPr>
          </p:nvCxnSpPr>
          <p:spPr>
            <a:xfrm>
              <a:off x="5996741" y="4548463"/>
              <a:ext cx="442541" cy="15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817838" y="4890448"/>
            <a:ext cx="2538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onsolas" pitchFamily="49" charset="0"/>
              </a:rPr>
              <a:t>: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r>
              <a:rPr lang="en-US" sz="1100" b="1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  <a:endParaRPr lang="en-US" sz="2800" b="1" dirty="0" smtClean="0">
              <a:solidFill>
                <a:srgbClr val="0099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210425" y="4890448"/>
            <a:ext cx="1466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onsolas" pitchFamily="49" charset="0"/>
              </a:rPr>
              <a:t>h:</a:t>
            </a:r>
            <a:r>
              <a:rPr lang="en-US" sz="3200" b="1" dirty="0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endParaRPr lang="en-US" sz="3600" b="1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468008" y="4890448"/>
            <a:ext cx="2456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onsolas" pitchFamily="49" charset="0"/>
              </a:rPr>
              <a:t>t:</a:t>
            </a:r>
            <a:r>
              <a:rPr lang="en-US" sz="3200" b="1" dirty="0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r>
              <a:rPr lang="en-US" sz="1100" b="1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  <a:endParaRPr lang="en-US" sz="2800" b="1" dirty="0" smtClean="0">
              <a:solidFill>
                <a:srgbClr val="009900"/>
              </a:solidFill>
            </a:endParaRPr>
          </a:p>
        </p:txBody>
      </p:sp>
      <p:cxnSp>
        <p:nvCxnSpPr>
          <p:cNvPr id="116" name="Elbow Connector 30"/>
          <p:cNvCxnSpPr/>
          <p:nvPr>
            <p:custDataLst>
              <p:tags r:id="rId5"/>
            </p:custDataLst>
          </p:nvPr>
        </p:nvCxnSpPr>
        <p:spPr>
          <a:xfrm flipV="1">
            <a:off x="3313387" y="5176954"/>
            <a:ext cx="1909572" cy="74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>
            <p:custDataLst>
              <p:tags r:id="rId6"/>
            </p:custDataLst>
          </p:nvPr>
        </p:nvSpPr>
        <p:spPr>
          <a:xfrm>
            <a:off x="3160987" y="5624014"/>
            <a:ext cx="2160588" cy="548186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Instantiate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88765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18047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539958" y="4648200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=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</a:rPr>
              <a:t>::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 advTm="21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5" grpId="1" animBg="1"/>
      <p:bldP spid="36" grpId="0" animBg="1"/>
      <p:bldP spid="36" grpId="1" animBg="1"/>
      <p:bldP spid="61" grpId="0" animBg="1"/>
      <p:bldP spid="96" grpId="0"/>
      <p:bldP spid="109" grpId="0"/>
      <p:bldP spid="115" grpId="0"/>
      <p:bldP spid="117" grpId="0" animBg="1"/>
      <p:bldP spid="118" grpId="0"/>
      <p:bldP spid="1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 Generalization Algorithm: </a:t>
            </a:r>
            <a:r>
              <a:rPr lang="en-US" sz="4000" b="1" dirty="0" smtClean="0">
                <a:solidFill>
                  <a:srgbClr val="009900"/>
                </a:solidFill>
              </a:rPr>
              <a:t>Fold</a:t>
            </a:r>
            <a:endParaRPr lang="en-US" sz="4000" b="1" dirty="0">
              <a:solidFill>
                <a:srgbClr val="009900"/>
              </a:solidFill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872224" y="1905000"/>
            <a:ext cx="1988763" cy="2088900"/>
            <a:chOff x="1219200" y="4083299"/>
            <a:chExt cx="1988763" cy="2088900"/>
          </a:xfrm>
        </p:grpSpPr>
        <p:sp>
          <p:nvSpPr>
            <p:cNvPr id="53" name="Rounded Rectangle 52"/>
            <p:cNvSpPr/>
            <p:nvPr/>
          </p:nvSpPr>
          <p:spPr>
            <a:xfrm>
              <a:off x="1219200" y="4083299"/>
              <a:ext cx="1988763" cy="2088107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>
              <p:custDataLst>
                <p:tags r:id="rId16"/>
              </p:custDataLst>
            </p:nvPr>
          </p:nvSpPr>
          <p:spPr>
            <a:xfrm>
              <a:off x="1427235" y="423570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5" name="Rounded Rectangle 54"/>
            <p:cNvSpPr/>
            <p:nvPr>
              <p:custDataLst>
                <p:tags r:id="rId17"/>
              </p:custDataLst>
            </p:nvPr>
          </p:nvSpPr>
          <p:spPr>
            <a:xfrm>
              <a:off x="2385684" y="42493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6" name="Oval 55"/>
            <p:cNvSpPr/>
            <p:nvPr>
              <p:custDataLst>
                <p:tags r:id="rId18"/>
              </p:custDataLst>
            </p:nvPr>
          </p:nvSpPr>
          <p:spPr>
            <a:xfrm>
              <a:off x="2339368" y="524526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5" idx="2"/>
              <a:endCxn id="56" idx="0"/>
            </p:cNvCxnSpPr>
            <p:nvPr>
              <p:custDataLst>
                <p:tags r:id="rId19"/>
              </p:custDataLst>
            </p:nvPr>
          </p:nvCxnSpPr>
          <p:spPr>
            <a:xfrm rot="16200000" flipH="1">
              <a:off x="2509553" y="5063763"/>
              <a:ext cx="359022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35"/>
            <p:cNvCxnSpPr>
              <a:stCxn id="55" idx="3"/>
              <a:endCxn id="53" idx="0"/>
            </p:cNvCxnSpPr>
            <p:nvPr>
              <p:custDataLst>
                <p:tags r:id="rId20"/>
              </p:custDataLst>
            </p:nvPr>
          </p:nvCxnSpPr>
          <p:spPr>
            <a:xfrm flipH="1" flipV="1">
              <a:off x="2213582" y="4083299"/>
              <a:ext cx="774879" cy="484497"/>
            </a:xfrm>
            <a:prstGeom prst="bentConnector4">
              <a:avLst>
                <a:gd name="adj1" fmla="val -57829"/>
                <a:gd name="adj2" fmla="val 16690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3" idx="0"/>
              <a:endCxn id="53" idx="2"/>
            </p:cNvCxnSpPr>
            <p:nvPr/>
          </p:nvCxnSpPr>
          <p:spPr>
            <a:xfrm rot="16200000" flipH="1">
              <a:off x="1169528" y="5127352"/>
              <a:ext cx="2088107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Elbow Connector 30"/>
          <p:cNvCxnSpPr/>
          <p:nvPr>
            <p:custDataLst>
              <p:tags r:id="rId3"/>
            </p:custDataLst>
          </p:nvPr>
        </p:nvCxnSpPr>
        <p:spPr>
          <a:xfrm flipH="1" flipV="1">
            <a:off x="3306052" y="3124200"/>
            <a:ext cx="1909572" cy="74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>
            <p:custDataLst>
              <p:tags r:id="rId4"/>
            </p:custDataLst>
          </p:nvPr>
        </p:nvSpPr>
        <p:spPr>
          <a:xfrm>
            <a:off x="3806981" y="2456620"/>
            <a:ext cx="1004248" cy="512930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Fold</a:t>
            </a:r>
          </a:p>
        </p:txBody>
      </p:sp>
      <p:grpSp>
        <p:nvGrpSpPr>
          <p:cNvPr id="4" name="Group 76"/>
          <p:cNvGrpSpPr/>
          <p:nvPr/>
        </p:nvGrpSpPr>
        <p:grpSpPr>
          <a:xfrm>
            <a:off x="5397438" y="1905001"/>
            <a:ext cx="3083901" cy="2088900"/>
            <a:chOff x="5363414" y="4083300"/>
            <a:chExt cx="3083901" cy="2088900"/>
          </a:xfrm>
        </p:grpSpPr>
        <p:sp>
          <p:nvSpPr>
            <p:cNvPr id="65" name="Rounded Rectangle 64"/>
            <p:cNvSpPr/>
            <p:nvPr>
              <p:custDataLst>
                <p:tags r:id="rId7"/>
              </p:custDataLst>
            </p:nvPr>
          </p:nvSpPr>
          <p:spPr>
            <a:xfrm>
              <a:off x="5409730" y="4206766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66" name="Oval 65"/>
            <p:cNvSpPr/>
            <p:nvPr>
              <p:custDataLst>
                <p:tags r:id="rId8"/>
              </p:custDataLst>
            </p:nvPr>
          </p:nvSpPr>
          <p:spPr>
            <a:xfrm>
              <a:off x="5363414" y="5202684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Consolas" pitchFamily="49" charset="0"/>
                </a:rPr>
                <a:t>h</a:t>
              </a:r>
              <a:r>
                <a:rPr lang="en-US" b="1" dirty="0" smtClean="0">
                  <a:solidFill>
                    <a:prstClr val="black"/>
                  </a:solidFill>
                </a:rPr>
                <a:t>: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int</a:t>
              </a:r>
              <a:endParaRPr lang="en-US" sz="2400" dirty="0" smtClean="0">
                <a:solidFill>
                  <a:schemeClr val="tx1"/>
                </a:solidFill>
                <a:latin typeface="Calibri"/>
              </a:endParaRPr>
            </a:p>
          </p:txBody>
        </p:sp>
        <p:cxnSp>
          <p:nvCxnSpPr>
            <p:cNvPr id="67" name="Straight Arrow Connector 66"/>
            <p:cNvCxnSpPr>
              <a:stCxn id="65" idx="2"/>
              <a:endCxn id="66" idx="0"/>
            </p:cNvCxnSpPr>
            <p:nvPr>
              <p:custDataLst>
                <p:tags r:id="rId9"/>
              </p:custDataLst>
            </p:nvPr>
          </p:nvCxnSpPr>
          <p:spPr>
            <a:xfrm rot="16200000" flipH="1">
              <a:off x="5533599" y="5021181"/>
              <a:ext cx="359022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38"/>
            <p:cNvGrpSpPr/>
            <p:nvPr/>
          </p:nvGrpSpPr>
          <p:grpSpPr>
            <a:xfrm>
              <a:off x="6458552" y="4083300"/>
              <a:ext cx="1988763" cy="2088900"/>
              <a:chOff x="1219200" y="4083299"/>
              <a:chExt cx="1988763" cy="20889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219200" y="4083299"/>
                <a:ext cx="1988763" cy="2088107"/>
              </a:xfrm>
              <a:prstGeom prst="roundRect">
                <a:avLst>
                  <a:gd name="adj" fmla="val 603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>
                <p:custDataLst>
                  <p:tags r:id="rId11"/>
                </p:custDataLst>
              </p:nvPr>
            </p:nvSpPr>
            <p:spPr>
              <a:xfrm>
                <a:off x="1427235" y="4235700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[]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12"/>
                </p:custDataLst>
              </p:nvPr>
            </p:nvSpPr>
            <p:spPr>
              <a:xfrm>
                <a:off x="2385684" y="4249348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::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2" name="Oval 71"/>
              <p:cNvSpPr/>
              <p:nvPr>
                <p:custDataLst>
                  <p:tags r:id="rId13"/>
                </p:custDataLst>
              </p:nvPr>
            </p:nvSpPr>
            <p:spPr>
              <a:xfrm>
                <a:off x="2339368" y="5245266"/>
                <a:ext cx="703375" cy="6983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int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71" idx="2"/>
                <a:endCxn id="72" idx="0"/>
              </p:cNvCxnSpPr>
              <p:nvPr>
                <p:custDataLst>
                  <p:tags r:id="rId14"/>
                </p:custDataLst>
              </p:nvPr>
            </p:nvCxnSpPr>
            <p:spPr>
              <a:xfrm rot="16200000" flipH="1">
                <a:off x="2509553" y="5063763"/>
                <a:ext cx="359022" cy="39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35"/>
              <p:cNvCxnSpPr>
                <a:stCxn id="71" idx="3"/>
                <a:endCxn id="69" idx="0"/>
              </p:cNvCxnSpPr>
              <p:nvPr>
                <p:custDataLst>
                  <p:tags r:id="rId15"/>
                </p:custDataLst>
              </p:nvPr>
            </p:nvCxnSpPr>
            <p:spPr>
              <a:xfrm flipH="1" flipV="1">
                <a:off x="2213582" y="4083299"/>
                <a:ext cx="774879" cy="484497"/>
              </a:xfrm>
              <a:prstGeom prst="bentConnector4">
                <a:avLst>
                  <a:gd name="adj1" fmla="val -57829"/>
                  <a:gd name="adj2" fmla="val 166901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9" idx="0"/>
                <a:endCxn id="69" idx="2"/>
              </p:cNvCxnSpPr>
              <p:nvPr/>
            </p:nvCxnSpPr>
            <p:spPr>
              <a:xfrm rot="16200000" flipH="1">
                <a:off x="1169528" y="5127352"/>
                <a:ext cx="2088107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Arrow Connector 35"/>
            <p:cNvCxnSpPr/>
            <p:nvPr>
              <p:custDataLst>
                <p:tags r:id="rId10"/>
              </p:custDataLst>
            </p:nvPr>
          </p:nvCxnSpPr>
          <p:spPr>
            <a:xfrm flipV="1">
              <a:off x="5996741" y="4545262"/>
              <a:ext cx="441473" cy="3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Rectangle 108"/>
          <p:cNvSpPr/>
          <p:nvPr/>
        </p:nvSpPr>
        <p:spPr>
          <a:xfrm>
            <a:off x="5210425" y="4890448"/>
            <a:ext cx="1466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onsolas" pitchFamily="49" charset="0"/>
              </a:rPr>
              <a:t>h:</a:t>
            </a:r>
            <a:r>
              <a:rPr lang="en-US" sz="3200" b="1" dirty="0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endParaRPr lang="en-US" sz="3600" b="1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468008" y="4890448"/>
            <a:ext cx="2456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onsolas" pitchFamily="49" charset="0"/>
              </a:rPr>
              <a:t>t:</a:t>
            </a:r>
            <a:r>
              <a:rPr lang="en-US" sz="3200" b="1" dirty="0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r>
              <a:rPr lang="en-US" sz="1100" b="1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  <a:endParaRPr lang="en-US" sz="2800" b="1" dirty="0" smtClean="0">
              <a:solidFill>
                <a:srgbClr val="009900"/>
              </a:solidFill>
            </a:endParaRPr>
          </a:p>
        </p:txBody>
      </p:sp>
      <p:cxnSp>
        <p:nvCxnSpPr>
          <p:cNvPr id="116" name="Elbow Connector 30"/>
          <p:cNvCxnSpPr/>
          <p:nvPr>
            <p:custDataLst>
              <p:tags r:id="rId5"/>
            </p:custDataLst>
          </p:nvPr>
        </p:nvCxnSpPr>
        <p:spPr>
          <a:xfrm flipH="1" flipV="1">
            <a:off x="3313387" y="5176954"/>
            <a:ext cx="1909572" cy="74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>
            <p:custDataLst>
              <p:tags r:id="rId6"/>
            </p:custDataLst>
          </p:nvPr>
        </p:nvSpPr>
        <p:spPr>
          <a:xfrm>
            <a:off x="3160987" y="5624014"/>
            <a:ext cx="2160588" cy="548186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Generalize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488765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18047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42639" y="4648200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=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</a:rPr>
              <a:t>::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817838" y="4890448"/>
            <a:ext cx="25387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onsolas" pitchFamily="49" charset="0"/>
              </a:rPr>
              <a:t>: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r>
              <a:rPr lang="en-US" sz="1100" b="1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  <a:endParaRPr lang="en-US" sz="2800" b="1" dirty="0" smtClean="0">
              <a:solidFill>
                <a:srgbClr val="0099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51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17" grpId="0" animBg="1"/>
      <p:bldP spid="119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3400" y="5472397"/>
            <a:ext cx="8229600" cy="719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7256" y="2313296"/>
            <a:ext cx="4969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>
                <a:solidFill>
                  <a:prstClr val="black"/>
                </a:solidFill>
              </a:rPr>
              <a:t> &amp; </a:t>
            </a:r>
            <a:r>
              <a:rPr lang="en-US" sz="4800" b="1" dirty="0" smtClean="0">
                <a:solidFill>
                  <a:srgbClr val="009900"/>
                </a:solidFill>
              </a:rPr>
              <a:t>Structures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330714"/>
            <a:ext cx="7224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 How do </a:t>
            </a:r>
            <a:r>
              <a:rPr lang="en-US" sz="4000" b="1" dirty="0" smtClean="0">
                <a:solidFill>
                  <a:srgbClr val="009900"/>
                </a:solidFill>
              </a:rPr>
              <a:t>types </a:t>
            </a:r>
            <a:r>
              <a:rPr lang="en-US" sz="4000" dirty="0" smtClean="0">
                <a:solidFill>
                  <a:prstClr val="black"/>
                </a:solidFill>
              </a:rPr>
              <a:t>handle</a:t>
            </a:r>
            <a:r>
              <a:rPr lang="en-US" sz="4000" b="1" dirty="0" smtClean="0">
                <a:solidFill>
                  <a:srgbClr val="009900"/>
                </a:solidFill>
              </a:rPr>
              <a:t> structures</a:t>
            </a:r>
            <a:r>
              <a:rPr lang="en-US" sz="4000" dirty="0" smtClean="0">
                <a:solidFill>
                  <a:prstClr val="black"/>
                </a:solidFill>
              </a:rPr>
              <a:t>?</a:t>
            </a:r>
            <a:endParaRPr lang="en-US" sz="1400" dirty="0"/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922363" y="4191000"/>
            <a:ext cx="7993037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Instantiating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smtClean="0"/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Generalizing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smtClean="0"/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Inference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endParaRPr 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324600"/>
            <a:ext cx="7772400" cy="381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731E-6 L -3.33333E-6 -0.311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>
            <p:custDataLst>
              <p:tags r:id="rId2"/>
            </p:custDataLst>
          </p:nvPr>
        </p:nvSpPr>
        <p:spPr>
          <a:xfrm>
            <a:off x="546100" y="1447800"/>
            <a:ext cx="4211782" cy="3962400"/>
          </a:xfrm>
          <a:prstGeom prst="verticalScroll">
            <a:avLst>
              <a:gd name="adj" fmla="val 4942"/>
            </a:avLst>
          </a:prstGeom>
          <a:noFill/>
          <a:ln w="25400">
            <a:solidFill>
              <a:schemeClr val="accent1">
                <a:shade val="50000"/>
                <a:alpha val="2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let </a:t>
            </a:r>
            <a:r>
              <a:rPr lang="en-US" sz="2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rec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x,l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 = 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match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with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[]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x::[]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h::t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 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	if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x&lt;h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then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  x::l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else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 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x,t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816025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nsolas" pitchFamily="49" charset="0"/>
              </a:rPr>
              <a:t>insert</a:t>
            </a:r>
            <a:r>
              <a:rPr lang="en-US" sz="3600" dirty="0" smtClean="0">
                <a:solidFill>
                  <a:prstClr val="black"/>
                </a:solidFill>
              </a:rPr>
              <a:t> ::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(x: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dirty="0" smtClean="0">
                <a:latin typeface="Consolas" pitchFamily="49" charset="0"/>
              </a:rPr>
              <a:t>,</a:t>
            </a:r>
            <a:r>
              <a:rPr lang="en-US" sz="7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latin typeface="Consolas" pitchFamily="49" charset="0"/>
              </a:rPr>
              <a:t>l: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3200" dirty="0" smtClean="0">
                <a:latin typeface="Consolas" pitchFamily="49" charset="0"/>
              </a:rPr>
              <a:t>)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latin typeface="cmsy10"/>
              </a:rPr>
              <a:t>!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endParaRPr lang="en-US" sz="3200" dirty="0" smtClean="0">
              <a:solidFill>
                <a:srgbClr val="291BDF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66299" y="5791200"/>
            <a:ext cx="8296701" cy="719139"/>
            <a:chOff x="519752" y="1752600"/>
            <a:chExt cx="8296701" cy="719139"/>
          </a:xfrm>
        </p:grpSpPr>
        <p:sp>
          <p:nvSpPr>
            <p:cNvPr id="7" name="Rounded Rectangle 6"/>
            <p:cNvSpPr/>
            <p:nvPr/>
          </p:nvSpPr>
          <p:spPr>
            <a:xfrm>
              <a:off x="533400" y="1752600"/>
              <a:ext cx="8229600" cy="71913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9752" y="1787857"/>
              <a:ext cx="82967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>
                  <a:solidFill>
                    <a:prstClr val="black"/>
                  </a:solidFill>
                </a:rPr>
                <a:t>Verification = Generalization + Instantiation</a:t>
              </a:r>
              <a:endParaRPr lang="en-US" sz="1400" dirty="0"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Ex: </a:t>
            </a:r>
            <a:r>
              <a:rPr lang="en-US" sz="3600" dirty="0" err="1" smtClean="0"/>
              <a:t>Typecheck</a:t>
            </a:r>
            <a:r>
              <a:rPr lang="en-US" sz="3600" dirty="0" smtClean="0"/>
              <a:t> Insertion Into List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28956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39624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47244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advTm="29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088107" y="5410200"/>
            <a:ext cx="4080681" cy="978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</a:rPr>
              <a:t>Assume Input Type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200159" y="5402240"/>
            <a:ext cx="2834657" cy="978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</a:rPr>
              <a:t>Output Checks!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" name="Group 98"/>
          <p:cNvGrpSpPr/>
          <p:nvPr/>
        </p:nvGrpSpPr>
        <p:grpSpPr>
          <a:xfrm>
            <a:off x="6173603" y="1703696"/>
            <a:ext cx="2110018" cy="830997"/>
            <a:chOff x="6241843" y="1676400"/>
            <a:chExt cx="2110018" cy="830997"/>
          </a:xfrm>
        </p:grpSpPr>
        <p:sp>
          <p:nvSpPr>
            <p:cNvPr id="29" name="Rounded Rectangle 28"/>
            <p:cNvSpPr/>
            <p:nvPr/>
          </p:nvSpPr>
          <p:spPr>
            <a:xfrm>
              <a:off x="6241843" y="1680864"/>
              <a:ext cx="1905870" cy="80302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8400" y="1676400"/>
              <a:ext cx="210346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[]:</a:t>
              </a:r>
              <a:r>
                <a:rPr lang="en-US" sz="2400" dirty="0" err="1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  <a:r>
                <a:rPr lang="en-US" sz="700" dirty="0" smtClean="0">
                  <a:solidFill>
                    <a:srgbClr val="009900"/>
                  </a:solidFill>
                  <a:latin typeface="Consolas" pitchFamily="49" charset="0"/>
                </a:rPr>
                <a:t> 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list</a:t>
              </a:r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 </a:t>
              </a:r>
            </a:p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 x: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  <a:endParaRPr lang="en-US" sz="2400" dirty="0" smtClean="0">
                <a:solidFill>
                  <a:srgbClr val="0033CC"/>
                </a:solidFill>
              </a:endParaRPr>
            </a:p>
          </p:txBody>
        </p:sp>
      </p:grpSp>
      <p:sp>
        <p:nvSpPr>
          <p:cNvPr id="4" name="Vertical Scroll 3"/>
          <p:cNvSpPr/>
          <p:nvPr>
            <p:custDataLst>
              <p:tags r:id="rId2"/>
            </p:custDataLst>
          </p:nvPr>
        </p:nvSpPr>
        <p:spPr>
          <a:xfrm>
            <a:off x="560696" y="1447800"/>
            <a:ext cx="4211782" cy="3962400"/>
          </a:xfrm>
          <a:prstGeom prst="verticalScroll">
            <a:avLst>
              <a:gd name="adj" fmla="val 4942"/>
            </a:avLst>
          </a:prstGeom>
          <a:noFill/>
          <a:ln w="25400">
            <a:solidFill>
              <a:schemeClr val="accent1">
                <a:shade val="50000"/>
                <a:alpha val="2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let </a:t>
            </a:r>
            <a:r>
              <a:rPr lang="en-US" sz="2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rec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x,l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 = 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match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with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[]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x::[]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h::t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 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	if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x&lt;h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then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  x::l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else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 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x,t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</a:t>
            </a:r>
          </a:p>
        </p:txBody>
      </p:sp>
      <p:sp>
        <p:nvSpPr>
          <p:cNvPr id="35" name="Rounded Rectangle 34"/>
          <p:cNvSpPr/>
          <p:nvPr>
            <p:custDataLst>
              <p:tags r:id="rId3"/>
            </p:custDataLst>
          </p:nvPr>
        </p:nvSpPr>
        <p:spPr>
          <a:xfrm>
            <a:off x="6289343" y="2913798"/>
            <a:ext cx="1680950" cy="413656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Generalize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grpSp>
        <p:nvGrpSpPr>
          <p:cNvPr id="3" name="Group 102"/>
          <p:cNvGrpSpPr/>
          <p:nvPr/>
        </p:nvGrpSpPr>
        <p:grpSpPr>
          <a:xfrm>
            <a:off x="6068704" y="3657600"/>
            <a:ext cx="2436886" cy="830997"/>
            <a:chOff x="6248400" y="3505200"/>
            <a:chExt cx="2436886" cy="830997"/>
          </a:xfrm>
        </p:grpSpPr>
        <p:sp>
          <p:nvSpPr>
            <p:cNvPr id="36" name="Rounded Rectangle 35"/>
            <p:cNvSpPr/>
            <p:nvPr/>
          </p:nvSpPr>
          <p:spPr>
            <a:xfrm>
              <a:off x="6265592" y="3526972"/>
              <a:ext cx="2182371" cy="45126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48400" y="3505200"/>
              <a:ext cx="243688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x</a:t>
              </a:r>
              <a:r>
                <a:rPr lang="en-US" sz="2400" dirty="0" smtClean="0">
                  <a:solidFill>
                    <a:prstClr val="black"/>
                  </a:solidFill>
                  <a:latin typeface="+mj-lt"/>
                </a:rPr>
                <a:t>::</a:t>
              </a:r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[]:</a:t>
              </a:r>
              <a:r>
                <a:rPr lang="en-US" sz="2400" dirty="0" err="1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  <a:r>
                <a:rPr lang="en-US" sz="700" dirty="0" smtClean="0">
                  <a:solidFill>
                    <a:srgbClr val="009900"/>
                  </a:solidFill>
                  <a:latin typeface="Consolas" pitchFamily="49" charset="0"/>
                </a:rPr>
                <a:t> 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list</a:t>
              </a:r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 </a:t>
              </a:r>
            </a:p>
            <a:p>
              <a:pPr lvl="0"/>
              <a:endParaRPr lang="en-US" sz="2400" dirty="0" smtClean="0">
                <a:solidFill>
                  <a:srgbClr val="0033CC"/>
                </a:solidFill>
              </a:endParaRPr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Ex: </a:t>
            </a:r>
            <a:r>
              <a:rPr lang="en-US" sz="3600" dirty="0" err="1" smtClean="0"/>
              <a:t>Typecheck</a:t>
            </a:r>
            <a:r>
              <a:rPr lang="en-US" sz="3600" dirty="0" smtClean="0"/>
              <a:t> Insertion Into List 1/3</a:t>
            </a:r>
            <a:endParaRPr lang="en-US" sz="3600" dirty="0"/>
          </a:p>
        </p:txBody>
      </p:sp>
      <p:sp>
        <p:nvSpPr>
          <p:cNvPr id="40" name="Rounded Rectangle 39"/>
          <p:cNvSpPr/>
          <p:nvPr>
            <p:custDataLst>
              <p:tags r:id="rId4"/>
            </p:custDataLst>
          </p:nvPr>
        </p:nvSpPr>
        <p:spPr>
          <a:xfrm>
            <a:off x="1721922" y="2956956"/>
            <a:ext cx="857505" cy="33215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42" name="Elbow Connector 41"/>
          <p:cNvCxnSpPr>
            <a:stCxn id="45" idx="3"/>
            <a:endCxn id="40" idx="1"/>
          </p:cNvCxnSpPr>
          <p:nvPr/>
        </p:nvCxnSpPr>
        <p:spPr>
          <a:xfrm flipV="1">
            <a:off x="682388" y="3123033"/>
            <a:ext cx="1039534" cy="1813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>
            <p:custDataLst>
              <p:tags r:id="rId5"/>
            </p:custDataLst>
          </p:nvPr>
        </p:nvSpPr>
        <p:spPr>
          <a:xfrm>
            <a:off x="450375" y="2954249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95" name="Elbow Connector 94"/>
          <p:cNvCxnSpPr>
            <a:stCxn id="40" idx="3"/>
            <a:endCxn id="35" idx="1"/>
          </p:cNvCxnSpPr>
          <p:nvPr/>
        </p:nvCxnSpPr>
        <p:spPr>
          <a:xfrm flipV="1">
            <a:off x="2579427" y="3120626"/>
            <a:ext cx="3709916" cy="2407"/>
          </a:xfrm>
          <a:prstGeom prst="bentConnector3">
            <a:avLst>
              <a:gd name="adj1" fmla="val 50000"/>
            </a:avLst>
          </a:prstGeom>
          <a:ln w="60325">
            <a:solidFill>
              <a:srgbClr val="009900">
                <a:alpha val="30000"/>
              </a:srgbClr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9848" y="5791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nsolas" pitchFamily="49" charset="0"/>
              </a:rPr>
              <a:t>insert</a:t>
            </a:r>
            <a:r>
              <a:rPr lang="en-US" sz="3600" dirty="0" smtClean="0">
                <a:solidFill>
                  <a:prstClr val="black"/>
                </a:solidFill>
              </a:rPr>
              <a:t> ::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(x: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dirty="0" smtClean="0">
                <a:latin typeface="Consolas" pitchFamily="49" charset="0"/>
              </a:rPr>
              <a:t>,</a:t>
            </a:r>
            <a:r>
              <a:rPr lang="en-US" sz="7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latin typeface="Consolas" pitchFamily="49" charset="0"/>
              </a:rPr>
              <a:t>l: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3200" dirty="0" smtClean="0">
                <a:latin typeface="Consolas" pitchFamily="49" charset="0"/>
              </a:rPr>
              <a:t>)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latin typeface="cmsy10"/>
              </a:rPr>
              <a:t>!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endParaRPr lang="en-US" sz="3200" dirty="0" smtClean="0">
              <a:solidFill>
                <a:srgbClr val="291BD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28956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" y="39624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47244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advTm="195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50" grpId="0" animBg="1"/>
      <p:bldP spid="35" grpId="0" animBg="1"/>
      <p:bldP spid="35" grpId="1" animBg="1"/>
      <p:bldP spid="40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088107" y="5410200"/>
            <a:ext cx="4080681" cy="978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</a:rPr>
              <a:t>Assume Input Type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200159" y="5402240"/>
            <a:ext cx="2834657" cy="978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</a:rPr>
              <a:t>Output Checks!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Vertical Scroll 3"/>
          <p:cNvSpPr/>
          <p:nvPr>
            <p:custDataLst>
              <p:tags r:id="rId2"/>
            </p:custDataLst>
          </p:nvPr>
        </p:nvSpPr>
        <p:spPr>
          <a:xfrm>
            <a:off x="560696" y="1447800"/>
            <a:ext cx="4211782" cy="3962400"/>
          </a:xfrm>
          <a:prstGeom prst="verticalScroll">
            <a:avLst>
              <a:gd name="adj" fmla="val 4942"/>
            </a:avLst>
          </a:prstGeom>
          <a:noFill/>
          <a:ln w="25400">
            <a:solidFill>
              <a:schemeClr val="accent1">
                <a:shade val="50000"/>
                <a:alpha val="2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let </a:t>
            </a:r>
            <a:r>
              <a:rPr lang="en-US" sz="2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rec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x,l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 = 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match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with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[]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x::[]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h::t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 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	if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x&lt;h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then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  x::l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else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 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x,t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</a:t>
            </a: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Ex: </a:t>
            </a:r>
            <a:r>
              <a:rPr lang="en-US" sz="3600" dirty="0" err="1" smtClean="0"/>
              <a:t>Typecheck</a:t>
            </a:r>
            <a:r>
              <a:rPr lang="en-US" sz="3600" dirty="0" smtClean="0"/>
              <a:t> Insertion into List </a:t>
            </a:r>
            <a:r>
              <a:rPr lang="en-US" sz="3600" dirty="0" smtClean="0">
                <a:solidFill>
                  <a:prstClr val="black"/>
                </a:solidFill>
              </a:rPr>
              <a:t>2/3</a:t>
            </a:r>
            <a:endParaRPr lang="en-US" sz="3200" dirty="0"/>
          </a:p>
        </p:txBody>
      </p:sp>
      <p:sp>
        <p:nvSpPr>
          <p:cNvPr id="67" name="Rounded Rectangle 66"/>
          <p:cNvSpPr/>
          <p:nvPr>
            <p:custDataLst>
              <p:tags r:id="rId3"/>
            </p:custDataLst>
          </p:nvPr>
        </p:nvSpPr>
        <p:spPr>
          <a:xfrm>
            <a:off x="5957248" y="3975464"/>
            <a:ext cx="1680950" cy="413656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Generalize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77" name="Elbow Connector 76"/>
          <p:cNvCxnSpPr>
            <a:stCxn id="88" idx="3"/>
            <a:endCxn id="67" idx="1"/>
          </p:cNvCxnSpPr>
          <p:nvPr/>
        </p:nvCxnSpPr>
        <p:spPr>
          <a:xfrm>
            <a:off x="2819400" y="4176556"/>
            <a:ext cx="3137848" cy="5736"/>
          </a:xfrm>
          <a:prstGeom prst="bentConnector3">
            <a:avLst>
              <a:gd name="adj1" fmla="val 50000"/>
            </a:avLst>
          </a:prstGeom>
          <a:ln w="60325">
            <a:solidFill>
              <a:srgbClr val="009900">
                <a:alpha val="30000"/>
              </a:srgbClr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>
            <p:custDataLst>
              <p:tags r:id="rId4"/>
            </p:custDataLst>
          </p:nvPr>
        </p:nvSpPr>
        <p:spPr>
          <a:xfrm>
            <a:off x="2042645" y="3992880"/>
            <a:ext cx="776755" cy="367351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89" name="Elbow Connector 41"/>
          <p:cNvCxnSpPr>
            <a:stCxn id="90" idx="3"/>
            <a:endCxn id="88" idx="1"/>
          </p:cNvCxnSpPr>
          <p:nvPr/>
        </p:nvCxnSpPr>
        <p:spPr>
          <a:xfrm flipV="1">
            <a:off x="684662" y="4176556"/>
            <a:ext cx="1357983" cy="13079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>
            <p:custDataLst>
              <p:tags r:id="rId5"/>
            </p:custDataLst>
          </p:nvPr>
        </p:nvSpPr>
        <p:spPr>
          <a:xfrm>
            <a:off x="452649" y="4019038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848" y="5791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nsolas" pitchFamily="49" charset="0"/>
              </a:rPr>
              <a:t>insert</a:t>
            </a:r>
            <a:r>
              <a:rPr lang="en-US" sz="3600" dirty="0" smtClean="0">
                <a:solidFill>
                  <a:prstClr val="black"/>
                </a:solidFill>
              </a:rPr>
              <a:t> ::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(x: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dirty="0" smtClean="0">
                <a:latin typeface="Consolas" pitchFamily="49" charset="0"/>
              </a:rPr>
              <a:t>,</a:t>
            </a:r>
            <a:r>
              <a:rPr lang="en-US" sz="7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latin typeface="Consolas" pitchFamily="49" charset="0"/>
              </a:rPr>
              <a:t>l: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3200" dirty="0" smtClean="0">
                <a:latin typeface="Consolas" pitchFamily="49" charset="0"/>
              </a:rPr>
              <a:t>)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latin typeface="cmsy10"/>
              </a:rPr>
              <a:t>!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endParaRPr lang="en-US" sz="3200" dirty="0" smtClean="0">
              <a:solidFill>
                <a:srgbClr val="291BDF"/>
              </a:solidFill>
            </a:endParaRPr>
          </a:p>
        </p:txBody>
      </p:sp>
      <p:grpSp>
        <p:nvGrpSpPr>
          <p:cNvPr id="16" name="Group 98"/>
          <p:cNvGrpSpPr/>
          <p:nvPr/>
        </p:nvGrpSpPr>
        <p:grpSpPr>
          <a:xfrm>
            <a:off x="5943600" y="3048000"/>
            <a:ext cx="1940100" cy="830997"/>
            <a:chOff x="6241843" y="1676400"/>
            <a:chExt cx="1940100" cy="830997"/>
          </a:xfrm>
        </p:grpSpPr>
        <p:sp>
          <p:nvSpPr>
            <p:cNvPr id="17" name="Rounded Rectangle 16"/>
            <p:cNvSpPr/>
            <p:nvPr/>
          </p:nvSpPr>
          <p:spPr>
            <a:xfrm>
              <a:off x="6241843" y="1680864"/>
              <a:ext cx="1905870" cy="80302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48400" y="1676400"/>
              <a:ext cx="19335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 x: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</a:p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 l: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  <a:r>
                <a:rPr lang="en-US" sz="700" dirty="0" smtClean="0">
                  <a:solidFill>
                    <a:srgbClr val="009900"/>
                  </a:solidFill>
                  <a:latin typeface="Consolas" pitchFamily="49" charset="0"/>
                </a:rPr>
                <a:t> 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list</a:t>
              </a:r>
              <a:endParaRPr lang="en-US" sz="2400" dirty="0" smtClean="0">
                <a:solidFill>
                  <a:srgbClr val="0033CC"/>
                </a:solidFill>
              </a:endParaRPr>
            </a:p>
          </p:txBody>
        </p:sp>
      </p:grpSp>
      <p:grpSp>
        <p:nvGrpSpPr>
          <p:cNvPr id="19" name="Group 98"/>
          <p:cNvGrpSpPr/>
          <p:nvPr/>
        </p:nvGrpSpPr>
        <p:grpSpPr>
          <a:xfrm>
            <a:off x="5943600" y="4537055"/>
            <a:ext cx="2362200" cy="461665"/>
            <a:chOff x="6241843" y="1676400"/>
            <a:chExt cx="2362200" cy="461665"/>
          </a:xfrm>
        </p:grpSpPr>
        <p:sp>
          <p:nvSpPr>
            <p:cNvPr id="20" name="Rounded Rectangle 19"/>
            <p:cNvSpPr/>
            <p:nvPr/>
          </p:nvSpPr>
          <p:spPr>
            <a:xfrm>
              <a:off x="6241843" y="1680865"/>
              <a:ext cx="2362200" cy="4527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48400" y="1676400"/>
              <a:ext cx="22733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x::l: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  <a:r>
                <a:rPr lang="en-US" sz="700" dirty="0" smtClean="0">
                  <a:solidFill>
                    <a:srgbClr val="009900"/>
                  </a:solidFill>
                  <a:latin typeface="Consolas" pitchFamily="49" charset="0"/>
                </a:rPr>
                <a:t> 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list</a:t>
              </a:r>
              <a:endParaRPr lang="en-US" sz="2400" dirty="0" smtClean="0">
                <a:solidFill>
                  <a:srgbClr val="0033CC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6200" y="28956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" y="39624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47244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advTm="158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95" grpId="0" animBg="1"/>
      <p:bldP spid="67" grpId="0" animBg="1"/>
      <p:bldP spid="67" grpId="1" animBg="1"/>
      <p:bldP spid="88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2088107" y="5410200"/>
            <a:ext cx="4080681" cy="978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</a:rPr>
              <a:t>Input Assumption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200159" y="5402240"/>
            <a:ext cx="2834657" cy="97872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</a:rPr>
              <a:t>Output Checks!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Vertical Scroll 3"/>
          <p:cNvSpPr/>
          <p:nvPr>
            <p:custDataLst>
              <p:tags r:id="rId2"/>
            </p:custDataLst>
          </p:nvPr>
        </p:nvSpPr>
        <p:spPr>
          <a:xfrm>
            <a:off x="560696" y="1447800"/>
            <a:ext cx="4211782" cy="3962400"/>
          </a:xfrm>
          <a:prstGeom prst="verticalScroll">
            <a:avLst>
              <a:gd name="adj" fmla="val 4942"/>
            </a:avLst>
          </a:prstGeom>
          <a:noFill/>
          <a:ln w="25400">
            <a:solidFill>
              <a:schemeClr val="accent1">
                <a:shade val="50000"/>
                <a:alpha val="2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let </a:t>
            </a:r>
            <a:r>
              <a:rPr lang="en-US" sz="2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rec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x,l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 = 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match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with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[]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x::[]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h::t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 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	if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x&lt;h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then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  x::l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else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 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x,t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</a:t>
            </a:r>
          </a:p>
        </p:txBody>
      </p:sp>
      <p:grpSp>
        <p:nvGrpSpPr>
          <p:cNvPr id="2" name="Group 103"/>
          <p:cNvGrpSpPr/>
          <p:nvPr/>
        </p:nvGrpSpPr>
        <p:grpSpPr>
          <a:xfrm>
            <a:off x="5804848" y="1524000"/>
            <a:ext cx="2103606" cy="769441"/>
            <a:chOff x="5939319" y="1524000"/>
            <a:chExt cx="2103606" cy="769441"/>
          </a:xfrm>
        </p:grpSpPr>
        <p:sp>
          <p:nvSpPr>
            <p:cNvPr id="20" name="Rounded Rectangle 19"/>
            <p:cNvSpPr/>
            <p:nvPr/>
          </p:nvSpPr>
          <p:spPr>
            <a:xfrm>
              <a:off x="5939319" y="1528465"/>
              <a:ext cx="2017325" cy="47767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45876" y="1524000"/>
              <a:ext cx="209704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h</a:t>
              </a:r>
              <a:r>
                <a:rPr lang="en-US" sz="2400" dirty="0" smtClean="0">
                  <a:solidFill>
                    <a:prstClr val="black"/>
                  </a:solidFill>
                </a:rPr>
                <a:t>::</a:t>
              </a:r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t: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  <a:r>
                <a:rPr lang="en-US" sz="700" dirty="0" smtClean="0">
                  <a:solidFill>
                    <a:srgbClr val="009900"/>
                  </a:solidFill>
                  <a:latin typeface="Consolas" pitchFamily="49" charset="0"/>
                </a:rPr>
                <a:t> 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list</a:t>
              </a:r>
              <a:endParaRPr lang="en-US" sz="2000" dirty="0" smtClean="0">
                <a:solidFill>
                  <a:prstClr val="black"/>
                </a:solidFill>
                <a:latin typeface="Consolas" pitchFamily="49" charset="0"/>
              </a:endParaRPr>
            </a:p>
            <a:p>
              <a:pPr lvl="0"/>
              <a:endParaRPr lang="en-US" sz="2000" dirty="0" smtClean="0">
                <a:solidFill>
                  <a:srgbClr val="0033CC"/>
                </a:solidFill>
              </a:endParaRPr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Ex: </a:t>
            </a:r>
            <a:r>
              <a:rPr lang="en-US" sz="3600" dirty="0" err="1" smtClean="0">
                <a:solidFill>
                  <a:prstClr val="black"/>
                </a:solidFill>
              </a:rPr>
              <a:t>Typecheck</a:t>
            </a:r>
            <a:r>
              <a:rPr lang="en-US" sz="3600" dirty="0" smtClean="0">
                <a:solidFill>
                  <a:prstClr val="black"/>
                </a:solidFill>
              </a:rPr>
              <a:t> Insertion into List 3/3</a:t>
            </a:r>
            <a:endParaRPr lang="en-US" sz="3200" dirty="0"/>
          </a:p>
        </p:txBody>
      </p:sp>
      <p:grpSp>
        <p:nvGrpSpPr>
          <p:cNvPr id="3" name="Group 62"/>
          <p:cNvGrpSpPr/>
          <p:nvPr/>
        </p:nvGrpSpPr>
        <p:grpSpPr>
          <a:xfrm>
            <a:off x="5867400" y="2760177"/>
            <a:ext cx="1792046" cy="1238617"/>
            <a:chOff x="5892424" y="3116240"/>
            <a:chExt cx="1792046" cy="1238617"/>
          </a:xfrm>
        </p:grpSpPr>
        <p:sp>
          <p:nvSpPr>
            <p:cNvPr id="52" name="Rounded Rectangle 51"/>
            <p:cNvSpPr/>
            <p:nvPr/>
          </p:nvSpPr>
          <p:spPr>
            <a:xfrm>
              <a:off x="5892424" y="3120704"/>
              <a:ext cx="1792046" cy="123415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98981" y="3116240"/>
              <a:ext cx="176362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h: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  <a:endParaRPr lang="en-US" sz="2400" dirty="0" smtClean="0">
                <a:solidFill>
                  <a:prstClr val="black"/>
                </a:solidFill>
                <a:latin typeface="Consolas" pitchFamily="49" charset="0"/>
              </a:endParaRPr>
            </a:p>
            <a:p>
              <a:pPr lvl="0"/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t: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  <a:r>
                <a:rPr lang="en-US" sz="700" dirty="0" smtClean="0">
                  <a:solidFill>
                    <a:srgbClr val="009900"/>
                  </a:solidFill>
                  <a:latin typeface="Consolas" pitchFamily="49" charset="0"/>
                </a:rPr>
                <a:t> 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list</a:t>
              </a:r>
              <a:endParaRPr lang="en-US" sz="2400" dirty="0" smtClean="0">
                <a:solidFill>
                  <a:srgbClr val="0033CC"/>
                </a:solidFill>
              </a:endParaRPr>
            </a:p>
          </p:txBody>
        </p:sp>
      </p:grpSp>
      <p:sp>
        <p:nvSpPr>
          <p:cNvPr id="84" name="Rounded Rectangle 83"/>
          <p:cNvSpPr/>
          <p:nvPr>
            <p:custDataLst>
              <p:tags r:id="rId3"/>
            </p:custDataLst>
          </p:nvPr>
        </p:nvSpPr>
        <p:spPr>
          <a:xfrm>
            <a:off x="1434183" y="3319112"/>
            <a:ext cx="776755" cy="338487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85" name="Elbow Connector 41"/>
          <p:cNvCxnSpPr>
            <a:stCxn id="86" idx="3"/>
            <a:endCxn id="84" idx="1"/>
          </p:cNvCxnSpPr>
          <p:nvPr/>
        </p:nvCxnSpPr>
        <p:spPr>
          <a:xfrm>
            <a:off x="685800" y="3487003"/>
            <a:ext cx="748383" cy="1353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>
            <p:custDataLst>
              <p:tags r:id="rId4"/>
            </p:custDataLst>
          </p:nvPr>
        </p:nvSpPr>
        <p:spPr>
          <a:xfrm>
            <a:off x="453787" y="3316406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>
            <p:custDataLst>
              <p:tags r:id="rId5"/>
            </p:custDataLst>
          </p:nvPr>
        </p:nvSpPr>
        <p:spPr>
          <a:xfrm>
            <a:off x="5943600" y="4182193"/>
            <a:ext cx="1680950" cy="413656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Generalize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4912056" y="4807803"/>
            <a:ext cx="3962402" cy="830997"/>
            <a:chOff x="5901781" y="4193798"/>
            <a:chExt cx="2144809" cy="1105175"/>
          </a:xfrm>
        </p:grpSpPr>
        <p:sp>
          <p:nvSpPr>
            <p:cNvPr id="69" name="Rounded Rectangle 68"/>
            <p:cNvSpPr/>
            <p:nvPr/>
          </p:nvSpPr>
          <p:spPr>
            <a:xfrm>
              <a:off x="5937040" y="4195446"/>
              <a:ext cx="2104340" cy="60791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01781" y="4193798"/>
              <a:ext cx="2144809" cy="1105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h</a:t>
              </a:r>
              <a:r>
                <a:rPr lang="en-US" sz="2400" dirty="0" smtClean="0">
                  <a:solidFill>
                    <a:prstClr val="black"/>
                  </a:solidFill>
                </a:rPr>
                <a:t>::</a:t>
              </a:r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insert(</a:t>
              </a:r>
              <a:r>
                <a:rPr lang="en-US" sz="2400" dirty="0" err="1" smtClean="0">
                  <a:solidFill>
                    <a:prstClr val="black"/>
                  </a:solidFill>
                  <a:latin typeface="Consolas" pitchFamily="49" charset="0"/>
                </a:rPr>
                <a:t>x,t</a:t>
              </a:r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):</a:t>
              </a:r>
              <a:r>
                <a:rPr lang="en-US" sz="2400" dirty="0" err="1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  <a:r>
                <a:rPr lang="en-US" sz="700" dirty="0" smtClean="0">
                  <a:solidFill>
                    <a:srgbClr val="009900"/>
                  </a:solidFill>
                  <a:latin typeface="Consolas" pitchFamily="49" charset="0"/>
                </a:rPr>
                <a:t> 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list</a:t>
              </a:r>
              <a:endParaRPr lang="en-US" sz="2400" dirty="0" smtClean="0">
                <a:solidFill>
                  <a:srgbClr val="0033CC"/>
                </a:solidFill>
              </a:endParaRPr>
            </a:p>
          </p:txBody>
        </p:sp>
      </p:grpSp>
      <p:grpSp>
        <p:nvGrpSpPr>
          <p:cNvPr id="6" name="Group 45"/>
          <p:cNvGrpSpPr/>
          <p:nvPr/>
        </p:nvGrpSpPr>
        <p:grpSpPr>
          <a:xfrm>
            <a:off x="5071592" y="2917209"/>
            <a:ext cx="3462808" cy="928047"/>
            <a:chOff x="5937042" y="4191000"/>
            <a:chExt cx="3462808" cy="928047"/>
          </a:xfrm>
        </p:grpSpPr>
        <p:sp>
          <p:nvSpPr>
            <p:cNvPr id="47" name="Rounded Rectangle 46"/>
            <p:cNvSpPr/>
            <p:nvPr/>
          </p:nvSpPr>
          <p:spPr>
            <a:xfrm>
              <a:off x="5937042" y="4195464"/>
              <a:ext cx="3430137" cy="92358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937043" y="4191000"/>
              <a:ext cx="346280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h: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  <a:endParaRPr lang="en-US" sz="2400" dirty="0" smtClean="0">
                <a:solidFill>
                  <a:srgbClr val="0033CC"/>
                </a:solidFill>
              </a:endParaRPr>
            </a:p>
            <a:p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insert(</a:t>
              </a:r>
              <a:r>
                <a:rPr lang="en-US" sz="2400" dirty="0" err="1" smtClean="0">
                  <a:solidFill>
                    <a:prstClr val="black"/>
                  </a:solidFill>
                  <a:latin typeface="Consolas" pitchFamily="49" charset="0"/>
                </a:rPr>
                <a:t>x,t</a:t>
              </a:r>
              <a:r>
                <a:rPr lang="en-US" sz="2400" dirty="0" smtClean="0">
                  <a:solidFill>
                    <a:prstClr val="black"/>
                  </a:solidFill>
                  <a:latin typeface="Consolas" pitchFamily="49" charset="0"/>
                </a:rPr>
                <a:t>):</a:t>
              </a:r>
              <a:r>
                <a:rPr lang="en-US" sz="2400" dirty="0" err="1" smtClean="0">
                  <a:solidFill>
                    <a:srgbClr val="009900"/>
                  </a:solidFill>
                  <a:latin typeface="Consolas" pitchFamily="49" charset="0"/>
                </a:rPr>
                <a:t>int</a:t>
              </a:r>
              <a:r>
                <a:rPr lang="en-US" sz="700" dirty="0" smtClean="0">
                  <a:solidFill>
                    <a:srgbClr val="009900"/>
                  </a:solidFill>
                  <a:latin typeface="Consolas" pitchFamily="49" charset="0"/>
                </a:rPr>
                <a:t> </a:t>
              </a:r>
              <a:r>
                <a:rPr lang="en-US" sz="2400" dirty="0" smtClean="0">
                  <a:solidFill>
                    <a:srgbClr val="009900"/>
                  </a:solidFill>
                  <a:latin typeface="Consolas" pitchFamily="49" charset="0"/>
                </a:rPr>
                <a:t>list</a:t>
              </a:r>
              <a:endParaRPr lang="en-US" sz="2400" dirty="0" smtClean="0">
                <a:solidFill>
                  <a:srgbClr val="0033CC"/>
                </a:solidFill>
              </a:endParaRPr>
            </a:p>
          </p:txBody>
        </p:sp>
      </p:grpSp>
      <p:cxnSp>
        <p:nvCxnSpPr>
          <p:cNvPr id="80" name="Elbow Connector 79"/>
          <p:cNvCxnSpPr>
            <a:stCxn id="91" idx="3"/>
            <a:endCxn id="67" idx="1"/>
          </p:cNvCxnSpPr>
          <p:nvPr/>
        </p:nvCxnSpPr>
        <p:spPr>
          <a:xfrm flipV="1">
            <a:off x="4419600" y="4389021"/>
            <a:ext cx="1524000" cy="568403"/>
          </a:xfrm>
          <a:prstGeom prst="bentConnector3">
            <a:avLst>
              <a:gd name="adj1" fmla="val 27263"/>
            </a:avLst>
          </a:prstGeom>
          <a:ln w="60325">
            <a:solidFill>
              <a:srgbClr val="009900">
                <a:alpha val="30000"/>
              </a:srgbClr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>
            <p:custDataLst>
              <p:tags r:id="rId6"/>
            </p:custDataLst>
          </p:nvPr>
        </p:nvSpPr>
        <p:spPr>
          <a:xfrm>
            <a:off x="2047196" y="4788180"/>
            <a:ext cx="2372404" cy="338487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92" name="Elbow Connector 41"/>
          <p:cNvCxnSpPr>
            <a:stCxn id="93" idx="3"/>
            <a:endCxn id="91" idx="1"/>
          </p:cNvCxnSpPr>
          <p:nvPr/>
        </p:nvCxnSpPr>
        <p:spPr>
          <a:xfrm>
            <a:off x="689213" y="4956071"/>
            <a:ext cx="1357983" cy="1353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>
            <p:custDataLst>
              <p:tags r:id="rId7"/>
            </p:custDataLst>
          </p:nvPr>
        </p:nvSpPr>
        <p:spPr>
          <a:xfrm>
            <a:off x="457200" y="4785474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99" name="Elbow Connector 98"/>
          <p:cNvCxnSpPr>
            <a:endCxn id="100" idx="1"/>
          </p:cNvCxnSpPr>
          <p:nvPr/>
        </p:nvCxnSpPr>
        <p:spPr>
          <a:xfrm flipV="1">
            <a:off x="2210938" y="2386973"/>
            <a:ext cx="3732662" cy="1101383"/>
          </a:xfrm>
          <a:prstGeom prst="bentConnector3">
            <a:avLst>
              <a:gd name="adj1" fmla="val 50000"/>
            </a:avLst>
          </a:prstGeom>
          <a:ln w="60325">
            <a:solidFill>
              <a:srgbClr val="009900">
                <a:alpha val="30000"/>
              </a:srgbClr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>
            <p:custDataLst>
              <p:tags r:id="rId8"/>
            </p:custDataLst>
          </p:nvPr>
        </p:nvSpPr>
        <p:spPr>
          <a:xfrm>
            <a:off x="5943600" y="2180145"/>
            <a:ext cx="1680950" cy="413656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Instantiate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848" y="5791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nsolas" pitchFamily="49" charset="0"/>
              </a:rPr>
              <a:t>insert</a:t>
            </a:r>
            <a:r>
              <a:rPr lang="en-US" sz="3600" dirty="0" smtClean="0">
                <a:solidFill>
                  <a:prstClr val="black"/>
                </a:solidFill>
              </a:rPr>
              <a:t> ::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(x: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dirty="0" smtClean="0">
                <a:latin typeface="Consolas" pitchFamily="49" charset="0"/>
              </a:rPr>
              <a:t>,</a:t>
            </a:r>
            <a:r>
              <a:rPr lang="en-US" sz="7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latin typeface="Consolas" pitchFamily="49" charset="0"/>
              </a:rPr>
              <a:t>l: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3200" dirty="0" smtClean="0">
                <a:latin typeface="Consolas" pitchFamily="49" charset="0"/>
              </a:rPr>
              <a:t>)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latin typeface="cmsy10"/>
              </a:rPr>
              <a:t>!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endParaRPr lang="en-US" sz="3200" dirty="0" smtClean="0">
              <a:solidFill>
                <a:srgbClr val="291BD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71949" y="3510251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x:</a:t>
            </a:r>
            <a:r>
              <a:rPr lang="en-US" sz="2400" dirty="0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endParaRPr lang="en-US" sz="2400" dirty="0" smtClean="0">
              <a:solidFill>
                <a:srgbClr val="0033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" y="39624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" y="47244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6200" y="28956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ransition advTm="43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96" grpId="0" animBg="1"/>
      <p:bldP spid="84" grpId="0" animBg="1"/>
      <p:bldP spid="86" grpId="0" animBg="1"/>
      <p:bldP spid="67" grpId="0" animBg="1"/>
      <p:bldP spid="67" grpId="1" animBg="1"/>
      <p:bldP spid="91" grpId="0" animBg="1"/>
      <p:bldP spid="93" grpId="0" animBg="1"/>
      <p:bldP spid="100" grpId="0" animBg="1"/>
      <p:bldP spid="100" grpId="1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>
            <p:custDataLst>
              <p:tags r:id="rId2"/>
            </p:custDataLst>
          </p:nvPr>
        </p:nvSpPr>
        <p:spPr>
          <a:xfrm>
            <a:off x="560696" y="1447800"/>
            <a:ext cx="4211782" cy="3962400"/>
          </a:xfrm>
          <a:prstGeom prst="verticalScroll">
            <a:avLst>
              <a:gd name="adj" fmla="val 4942"/>
            </a:avLst>
          </a:prstGeom>
          <a:noFill/>
          <a:ln w="25400">
            <a:solidFill>
              <a:schemeClr val="accent1">
                <a:shade val="50000"/>
                <a:alpha val="2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let </a:t>
            </a:r>
            <a:r>
              <a:rPr lang="en-US" sz="2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rec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x,l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 = 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match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with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[]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x::[]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h::t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 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	if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x&lt;h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then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  x::l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else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 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x,t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</a:t>
            </a:r>
          </a:p>
        </p:txBody>
      </p:sp>
      <p:sp>
        <p:nvSpPr>
          <p:cNvPr id="5" name="Rounded Rectangle 4"/>
          <p:cNvSpPr/>
          <p:nvPr>
            <p:custDataLst>
              <p:tags r:id="rId3"/>
            </p:custDataLst>
          </p:nvPr>
        </p:nvSpPr>
        <p:spPr>
          <a:xfrm>
            <a:off x="1434183" y="3319112"/>
            <a:ext cx="776755" cy="338487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6" name="Elbow Connector 41"/>
          <p:cNvCxnSpPr>
            <a:stCxn id="7" idx="3"/>
            <a:endCxn id="5" idx="1"/>
          </p:cNvCxnSpPr>
          <p:nvPr/>
        </p:nvCxnSpPr>
        <p:spPr>
          <a:xfrm>
            <a:off x="685800" y="3487003"/>
            <a:ext cx="748383" cy="1353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>
            <p:custDataLst>
              <p:tags r:id="rId4"/>
            </p:custDataLst>
          </p:nvPr>
        </p:nvSpPr>
        <p:spPr>
          <a:xfrm>
            <a:off x="453787" y="3316406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>
            <p:custDataLst>
              <p:tags r:id="rId5"/>
            </p:custDataLst>
          </p:nvPr>
        </p:nvSpPr>
        <p:spPr>
          <a:xfrm>
            <a:off x="2047196" y="4780560"/>
            <a:ext cx="2372404" cy="338487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9" name="Elbow Connector 41"/>
          <p:cNvCxnSpPr>
            <a:stCxn id="10" idx="3"/>
            <a:endCxn id="8" idx="1"/>
          </p:cNvCxnSpPr>
          <p:nvPr/>
        </p:nvCxnSpPr>
        <p:spPr>
          <a:xfrm>
            <a:off x="689213" y="4948451"/>
            <a:ext cx="1357983" cy="1353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>
            <p:custDataLst>
              <p:tags r:id="rId6"/>
            </p:custDataLst>
          </p:nvPr>
        </p:nvSpPr>
        <p:spPr>
          <a:xfrm>
            <a:off x="457200" y="4777854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848" y="5791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onsolas" pitchFamily="49" charset="0"/>
              </a:rPr>
              <a:t>insert</a:t>
            </a:r>
            <a:r>
              <a:rPr lang="en-US" sz="3600" dirty="0" smtClean="0">
                <a:solidFill>
                  <a:prstClr val="black"/>
                </a:solidFill>
              </a:rPr>
              <a:t> ::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(x: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3200" dirty="0" smtClean="0">
                <a:latin typeface="Consolas" pitchFamily="49" charset="0"/>
              </a:rPr>
              <a:t>,</a:t>
            </a:r>
            <a:r>
              <a:rPr lang="en-US" sz="7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latin typeface="Consolas" pitchFamily="49" charset="0"/>
              </a:rPr>
              <a:t>l: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3200" dirty="0" smtClean="0">
                <a:latin typeface="Consolas" pitchFamily="49" charset="0"/>
              </a:rPr>
              <a:t>)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latin typeface="cmsy10"/>
              </a:rPr>
              <a:t>!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9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endParaRPr lang="en-US" sz="3200" dirty="0" smtClean="0">
              <a:solidFill>
                <a:srgbClr val="291BDF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7"/>
            </p:custDataLst>
          </p:nvPr>
        </p:nvSpPr>
        <p:spPr>
          <a:xfrm>
            <a:off x="2042645" y="4067464"/>
            <a:ext cx="776755" cy="352136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13" name="Elbow Connector 41"/>
          <p:cNvCxnSpPr>
            <a:stCxn id="14" idx="3"/>
            <a:endCxn id="12" idx="1"/>
          </p:cNvCxnSpPr>
          <p:nvPr/>
        </p:nvCxnSpPr>
        <p:spPr>
          <a:xfrm>
            <a:off x="684662" y="4235355"/>
            <a:ext cx="1357983" cy="8177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452649" y="4064758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>
            <p:custDataLst>
              <p:tags r:id="rId9"/>
            </p:custDataLst>
          </p:nvPr>
        </p:nvSpPr>
        <p:spPr>
          <a:xfrm>
            <a:off x="1721922" y="2956956"/>
            <a:ext cx="857505" cy="33215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16" name="Elbow Connector 41"/>
          <p:cNvCxnSpPr>
            <a:stCxn id="17" idx="3"/>
            <a:endCxn id="15" idx="1"/>
          </p:cNvCxnSpPr>
          <p:nvPr/>
        </p:nvCxnSpPr>
        <p:spPr>
          <a:xfrm flipV="1">
            <a:off x="682388" y="3123033"/>
            <a:ext cx="1039534" cy="1813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>
            <p:custDataLst>
              <p:tags r:id="rId10"/>
            </p:custDataLst>
          </p:nvPr>
        </p:nvSpPr>
        <p:spPr>
          <a:xfrm>
            <a:off x="450375" y="2954249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grpSp>
        <p:nvGrpSpPr>
          <p:cNvPr id="18" name="Group 7"/>
          <p:cNvGrpSpPr/>
          <p:nvPr/>
        </p:nvGrpSpPr>
        <p:grpSpPr>
          <a:xfrm>
            <a:off x="466299" y="304800"/>
            <a:ext cx="8296701" cy="719139"/>
            <a:chOff x="519752" y="1752600"/>
            <a:chExt cx="8296701" cy="719139"/>
          </a:xfrm>
        </p:grpSpPr>
        <p:sp>
          <p:nvSpPr>
            <p:cNvPr id="19" name="Rounded Rectangle 18"/>
            <p:cNvSpPr/>
            <p:nvPr/>
          </p:nvSpPr>
          <p:spPr>
            <a:xfrm>
              <a:off x="533400" y="1752600"/>
              <a:ext cx="8229600" cy="71913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9752" y="1787857"/>
              <a:ext cx="82967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>
                  <a:solidFill>
                    <a:prstClr val="black"/>
                  </a:solidFill>
                </a:rPr>
                <a:t>Verification = Generalization + Instantiation</a:t>
              </a:r>
              <a:endParaRPr lang="en-US" sz="1400" dirty="0"/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4572000" y="2514600"/>
            <a:ext cx="4686300" cy="188595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800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 </a:t>
            </a:r>
            <a:r>
              <a:rPr lang="en-US" sz="2800" b="1" dirty="0" smtClean="0">
                <a:solidFill>
                  <a:srgbClr val="009900"/>
                </a:solidFill>
              </a:rPr>
              <a:t>Gen</a:t>
            </a:r>
            <a:r>
              <a:rPr lang="en-US" sz="2800" dirty="0" smtClean="0">
                <a:solidFill>
                  <a:prstClr val="black"/>
                </a:solidFill>
              </a:rPr>
              <a:t> when </a:t>
            </a:r>
            <a:r>
              <a:rPr lang="en-US" sz="2800" b="1" dirty="0" smtClean="0">
                <a:solidFill>
                  <a:schemeClr val="accent1"/>
                </a:solidFill>
              </a:rPr>
              <a:t>adding to </a:t>
            </a:r>
            <a:r>
              <a:rPr lang="en-US" sz="2800" dirty="0" err="1" smtClean="0">
                <a:solidFill>
                  <a:prstClr val="black"/>
                </a:solidFill>
              </a:rPr>
              <a:t>struct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  </a:t>
            </a:r>
            <a:r>
              <a:rPr lang="en-US" sz="2800" b="1" dirty="0" smtClean="0">
                <a:solidFill>
                  <a:srgbClr val="009900"/>
                </a:solidFill>
              </a:rPr>
              <a:t>Ins</a:t>
            </a:r>
            <a:r>
              <a:rPr lang="en-US" sz="2800" dirty="0" smtClean="0">
                <a:solidFill>
                  <a:prstClr val="black"/>
                </a:solidFill>
              </a:rPr>
              <a:t> when </a:t>
            </a:r>
            <a:r>
              <a:rPr lang="en-US" sz="2800" b="1" dirty="0" smtClean="0">
                <a:solidFill>
                  <a:schemeClr val="accent1"/>
                </a:solidFill>
              </a:rPr>
              <a:t>taking from </a:t>
            </a:r>
            <a:r>
              <a:rPr lang="en-US" sz="2800" dirty="0" err="1" smtClean="0">
                <a:solidFill>
                  <a:prstClr val="black"/>
                </a:solidFill>
              </a:rPr>
              <a:t>struct</a:t>
            </a:r>
            <a:r>
              <a:rPr lang="en-US" sz="2800" dirty="0" smtClean="0">
                <a:solidFill>
                  <a:prstClr val="black"/>
                </a:solidFill>
              </a:rPr>
              <a:t>.  </a:t>
            </a:r>
          </a:p>
        </p:txBody>
      </p:sp>
    </p:spTree>
    <p:custDataLst>
      <p:tags r:id="rId1"/>
    </p:custDataLst>
  </p:cSld>
  <p:clrMapOvr>
    <a:masterClrMapping/>
  </p:clrMapOvr>
  <p:transition advTm="13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3352800"/>
            <a:ext cx="8686800" cy="719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7256" y="2313296"/>
            <a:ext cx="4969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>
                <a:solidFill>
                  <a:prstClr val="black"/>
                </a:solidFill>
              </a:rPr>
              <a:t> &amp; </a:t>
            </a:r>
            <a:r>
              <a:rPr lang="en-US" sz="4800" b="1" dirty="0" smtClean="0">
                <a:solidFill>
                  <a:srgbClr val="009900"/>
                </a:solidFill>
              </a:rPr>
              <a:t>Structures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330714"/>
            <a:ext cx="7224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 How do </a:t>
            </a:r>
            <a:r>
              <a:rPr lang="en-US" sz="4000" b="1" dirty="0" smtClean="0">
                <a:solidFill>
                  <a:srgbClr val="009900"/>
                </a:solidFill>
              </a:rPr>
              <a:t>types </a:t>
            </a:r>
            <a:r>
              <a:rPr lang="en-US" sz="4000" dirty="0" smtClean="0">
                <a:solidFill>
                  <a:prstClr val="black"/>
                </a:solidFill>
              </a:rPr>
              <a:t>handle</a:t>
            </a:r>
            <a:r>
              <a:rPr lang="en-US" sz="4000" b="1" dirty="0" smtClean="0">
                <a:solidFill>
                  <a:srgbClr val="009900"/>
                </a:solidFill>
              </a:rPr>
              <a:t> structures</a:t>
            </a:r>
            <a:r>
              <a:rPr lang="en-US" sz="4000" dirty="0" smtClean="0">
                <a:solidFill>
                  <a:prstClr val="black"/>
                </a:solidFill>
              </a:rPr>
              <a:t>?</a:t>
            </a:r>
            <a:endParaRPr lang="en-US" sz="1400" dirty="0"/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922363" y="4191000"/>
            <a:ext cx="7993037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Instantiating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smtClean="0"/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Generalizing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smtClean="0"/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Inference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6172200"/>
            <a:ext cx="7772400" cy="685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0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-0.1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Goal: Static Software Verification</a:t>
            </a:r>
            <a:endParaRPr lang="en-US" sz="4800" dirty="0"/>
          </a:p>
        </p:txBody>
      </p:sp>
      <p:grpSp>
        <p:nvGrpSpPr>
          <p:cNvPr id="3" name="Group 8"/>
          <p:cNvGrpSpPr/>
          <p:nvPr>
            <p:custDataLst>
              <p:tags r:id="rId3"/>
            </p:custDataLst>
          </p:nvPr>
        </p:nvGrpSpPr>
        <p:grpSpPr>
          <a:xfrm>
            <a:off x="671015" y="1524001"/>
            <a:ext cx="2357935" cy="3810000"/>
            <a:chOff x="1073623" y="1760560"/>
            <a:chExt cx="2910385" cy="4462819"/>
          </a:xfrm>
        </p:grpSpPr>
        <p:sp>
          <p:nvSpPr>
            <p:cNvPr id="6" name="Vertical Scroll 5"/>
            <p:cNvSpPr/>
            <p:nvPr>
              <p:custDataLst>
                <p:tags r:id="rId8"/>
              </p:custDataLst>
            </p:nvPr>
          </p:nvSpPr>
          <p:spPr>
            <a:xfrm>
              <a:off x="1073623" y="1760560"/>
              <a:ext cx="2910385" cy="4462819"/>
            </a:xfrm>
            <a:prstGeom prst="verticalScroll">
              <a:avLst>
                <a:gd name="adj" fmla="val 4942"/>
              </a:avLst>
            </a:prstGeom>
            <a:noFill/>
            <a:ln>
              <a:solidFill>
                <a:schemeClr val="accent1">
                  <a:shade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219" t="6631" r="31250" b="4601"/>
            <a:stretch>
              <a:fillRect/>
            </a:stretch>
          </p:blipFill>
          <p:spPr bwMode="auto">
            <a:xfrm>
              <a:off x="1352266" y="1992573"/>
              <a:ext cx="2508913" cy="4107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3581400" y="1681674"/>
            <a:ext cx="4343400" cy="144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   </a:t>
            </a:r>
            <a:r>
              <a:rPr lang="en-US" sz="4000" dirty="0" smtClean="0"/>
              <a:t>Verify absence of run-time errors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3886200" y="3053274"/>
            <a:ext cx="3852081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Buffer overflows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Deadlocks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Assertion failures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5297" flipH="1">
            <a:off x="1490999" y="2246226"/>
            <a:ext cx="2226766" cy="215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>
            <p:custDataLst>
              <p:tags r:id="rId7"/>
            </p:custDataLst>
          </p:nvPr>
        </p:nvSpPr>
        <p:spPr>
          <a:xfrm>
            <a:off x="914400" y="5715000"/>
            <a:ext cx="7315200" cy="73948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Requires precise data structure verification</a:t>
            </a:r>
          </a:p>
        </p:txBody>
      </p:sp>
    </p:spTree>
    <p:custDataLst>
      <p:tags r:id="rId1"/>
    </p:custDataLst>
  </p:cSld>
  <p:clrMapOvr>
    <a:masterClrMapping/>
  </p:clrMapOvr>
  <p:transition advTm="18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0136" y="2383453"/>
            <a:ext cx="8703864" cy="719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15" y="1447800"/>
            <a:ext cx="8937440" cy="47767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Contributions</a:t>
            </a:r>
            <a:endParaRPr lang="en-US" sz="4800" b="1" dirty="0" smtClean="0">
              <a:solidFill>
                <a:srgbClr val="0033CC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9900"/>
                </a:solidFill>
              </a:rPr>
              <a:t>Structures</a:t>
            </a:r>
          </a:p>
          <a:p>
            <a:pPr>
              <a:buClr>
                <a:schemeClr val="tx1"/>
              </a:buClr>
            </a:pPr>
            <a:r>
              <a:rPr lang="en-US" sz="4800" b="1" dirty="0" smtClean="0">
                <a:solidFill>
                  <a:srgbClr val="0033CC"/>
                </a:solidFill>
              </a:rPr>
              <a:t>Refined</a:t>
            </a: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33CC"/>
                </a:solidFill>
              </a:rPr>
              <a:t>Data</a:t>
            </a:r>
            <a:r>
              <a:rPr lang="en-US" sz="4800" b="1" dirty="0" smtClean="0">
                <a:solidFill>
                  <a:srgbClr val="009900"/>
                </a:solidFill>
              </a:rPr>
              <a:t> Structures</a:t>
            </a:r>
          </a:p>
          <a:p>
            <a:r>
              <a:rPr lang="en-US" sz="4800" dirty="0" smtClean="0"/>
              <a:t>Expressiveness</a:t>
            </a:r>
          </a:p>
          <a:p>
            <a:r>
              <a:rPr lang="en-US" sz="4800" dirty="0" smtClean="0"/>
              <a:t>Results</a:t>
            </a:r>
          </a:p>
        </p:txBody>
      </p:sp>
    </p:spTree>
    <p:custDataLst>
      <p:tags r:id="rId1"/>
    </p:custDataLst>
  </p:cSld>
  <p:clrMapOvr>
    <a:masterClrMapping/>
  </p:clrMapOvr>
  <p:transition advTm="77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951E-6 L 0.00156 0.128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3852861"/>
            <a:ext cx="8077200" cy="719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3940098"/>
            <a:ext cx="6909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Idea: </a:t>
            </a:r>
            <a:r>
              <a:rPr lang="en-US" sz="3200" dirty="0" smtClean="0">
                <a:solidFill>
                  <a:prstClr val="black"/>
                </a:solidFill>
              </a:rPr>
              <a:t>“Piggyback” </a:t>
            </a:r>
            <a:r>
              <a:rPr lang="en-US" sz="3200" b="1" dirty="0" smtClean="0">
                <a:solidFill>
                  <a:srgbClr val="291BDF"/>
                </a:solidFill>
              </a:rPr>
              <a:t>Predicates</a:t>
            </a:r>
            <a:r>
              <a:rPr lang="en-US" sz="3200" dirty="0" smtClean="0">
                <a:solidFill>
                  <a:prstClr val="black"/>
                </a:solidFill>
              </a:rPr>
              <a:t> over </a:t>
            </a:r>
            <a:r>
              <a:rPr lang="en-US" sz="3200" b="1" dirty="0" smtClean="0">
                <a:solidFill>
                  <a:srgbClr val="009900"/>
                </a:solidFill>
              </a:rPr>
              <a:t>Type</a:t>
            </a:r>
            <a:r>
              <a:rPr lang="en-US" sz="3200" dirty="0" smtClean="0">
                <a:solidFill>
                  <a:srgbClr val="009900"/>
                </a:solidFill>
              </a:rPr>
              <a:t>  </a:t>
            </a:r>
            <a:endParaRPr lang="en-US" sz="1100" dirty="0">
              <a:solidFill>
                <a:srgbClr val="009900"/>
              </a:solidFill>
            </a:endParaRP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838200" y="4495800"/>
            <a:ext cx="8498006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Representation 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 for </a:t>
            </a:r>
            <a:r>
              <a:rPr lang="en-US" sz="3200" b="1" dirty="0" smtClean="0">
                <a:solidFill>
                  <a:srgbClr val="009900"/>
                </a:solidFill>
              </a:rPr>
              <a:t>Instantiating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Algorithm for </a:t>
            </a:r>
            <a:r>
              <a:rPr lang="en-US" sz="3200" b="1" dirty="0" smtClean="0">
                <a:solidFill>
                  <a:srgbClr val="009900"/>
                </a:solidFill>
              </a:rPr>
              <a:t>Generalizing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Algorithm for </a:t>
            </a:r>
            <a:r>
              <a:rPr lang="en-US" sz="3200" b="1" dirty="0" smtClean="0">
                <a:solidFill>
                  <a:srgbClr val="009900"/>
                </a:solidFill>
              </a:rPr>
              <a:t>Inference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0000" t="28865" r="5000" b="37940"/>
          <a:stretch>
            <a:fillRect/>
          </a:stretch>
        </p:blipFill>
        <p:spPr bwMode="auto">
          <a:xfrm>
            <a:off x="1295400" y="769961"/>
            <a:ext cx="6477000" cy="18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02763" y="3200400"/>
            <a:ext cx="8404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800" b="1" dirty="0" smtClean="0">
                <a:solidFill>
                  <a:srgbClr val="0033CC"/>
                </a:solidFill>
              </a:rPr>
              <a:t>Refined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b="1" dirty="0" smtClean="0"/>
              <a:t> </a:t>
            </a:r>
            <a:r>
              <a:rPr lang="en-US" sz="4800" dirty="0" smtClean="0"/>
              <a:t>&amp;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0033CC"/>
                </a:solidFill>
              </a:rPr>
              <a:t>Data</a:t>
            </a:r>
            <a:r>
              <a:rPr lang="en-US" sz="4800" b="1" dirty="0" smtClean="0">
                <a:solidFill>
                  <a:srgbClr val="009900"/>
                </a:solidFill>
              </a:rPr>
              <a:t> Structures</a:t>
            </a:r>
          </a:p>
        </p:txBody>
      </p:sp>
    </p:spTree>
    <p:custDataLst>
      <p:tags r:id="rId1"/>
    </p:custDataLst>
  </p:cSld>
  <p:clrMapOvr>
    <a:masterClrMapping/>
  </p:clrMapOvr>
  <p:transition advTm="221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0858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2147248" y="4054468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dirty="0"/>
          </a:p>
        </p:txBody>
      </p:sp>
      <p:grpSp>
        <p:nvGrpSpPr>
          <p:cNvPr id="2" name="Group 38"/>
          <p:cNvGrpSpPr/>
          <p:nvPr/>
        </p:nvGrpSpPr>
        <p:grpSpPr>
          <a:xfrm>
            <a:off x="1063525" y="2433175"/>
            <a:ext cx="1988763" cy="2371630"/>
            <a:chOff x="1219200" y="4083299"/>
            <a:chExt cx="1988763" cy="2371630"/>
          </a:xfrm>
        </p:grpSpPr>
        <p:sp>
          <p:nvSpPr>
            <p:cNvPr id="53" name="Rounded Rectangle 52"/>
            <p:cNvSpPr/>
            <p:nvPr/>
          </p:nvSpPr>
          <p:spPr>
            <a:xfrm>
              <a:off x="1219200" y="4083299"/>
              <a:ext cx="1988763" cy="2370837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>
              <p:custDataLst>
                <p:tags r:id="rId13"/>
              </p:custDataLst>
            </p:nvPr>
          </p:nvSpPr>
          <p:spPr>
            <a:xfrm>
              <a:off x="1427235" y="4140164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5" name="Rounded Rectangle 54"/>
            <p:cNvSpPr/>
            <p:nvPr>
              <p:custDataLst>
                <p:tags r:id="rId14"/>
              </p:custDataLst>
            </p:nvPr>
          </p:nvSpPr>
          <p:spPr>
            <a:xfrm>
              <a:off x="2385684" y="4140164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6" name="Oval 55"/>
            <p:cNvSpPr/>
            <p:nvPr>
              <p:custDataLst>
                <p:tags r:id="rId15"/>
              </p:custDataLst>
            </p:nvPr>
          </p:nvSpPr>
          <p:spPr>
            <a:xfrm>
              <a:off x="2339368" y="504054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5" idx="2"/>
              <a:endCxn id="56" idx="0"/>
            </p:cNvCxnSpPr>
            <p:nvPr>
              <p:custDataLst>
                <p:tags r:id="rId16"/>
              </p:custDataLst>
            </p:nvPr>
          </p:nvCxnSpPr>
          <p:spPr>
            <a:xfrm rot="16200000" flipH="1">
              <a:off x="2557321" y="4906811"/>
              <a:ext cx="263486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35"/>
            <p:cNvCxnSpPr>
              <a:stCxn id="55" idx="3"/>
              <a:endCxn id="53" idx="0"/>
            </p:cNvCxnSpPr>
            <p:nvPr>
              <p:custDataLst>
                <p:tags r:id="rId17"/>
              </p:custDataLst>
            </p:nvPr>
          </p:nvCxnSpPr>
          <p:spPr>
            <a:xfrm flipH="1" flipV="1">
              <a:off x="2213582" y="4083299"/>
              <a:ext cx="774879" cy="375313"/>
            </a:xfrm>
            <a:prstGeom prst="bentConnector4">
              <a:avLst>
                <a:gd name="adj1" fmla="val -57829"/>
                <a:gd name="adj2" fmla="val 19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3" idx="0"/>
              <a:endCxn id="53" idx="2"/>
            </p:cNvCxnSpPr>
            <p:nvPr/>
          </p:nvCxnSpPr>
          <p:spPr>
            <a:xfrm rot="16200000" flipH="1">
              <a:off x="1028163" y="5268717"/>
              <a:ext cx="2370837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928048" y="1905000"/>
            <a:ext cx="2438400" cy="30742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>
            <p:custDataLst>
              <p:tags r:id="rId2"/>
            </p:custDataLst>
          </p:nvPr>
        </p:nvSpPr>
        <p:spPr>
          <a:xfrm>
            <a:off x="1279607" y="2497231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5" name="Rounded Rectangle 64"/>
          <p:cNvSpPr/>
          <p:nvPr>
            <p:custDataLst>
              <p:tags r:id="rId3"/>
            </p:custDataLst>
          </p:nvPr>
        </p:nvSpPr>
        <p:spPr>
          <a:xfrm>
            <a:off x="2226484" y="2492638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2174993" y="3352076"/>
            <a:ext cx="703375" cy="69833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/>
              </a:rPr>
              <a:t>h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</a:rPr>
              <a:t>int</a:t>
            </a:r>
            <a:endParaRPr lang="en-US" sz="2400" b="1" dirty="0" smtClean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67" name="Straight Arrow Connector 66"/>
          <p:cNvCxnSpPr>
            <a:stCxn id="65" idx="2"/>
            <a:endCxn id="66" idx="0"/>
          </p:cNvCxnSpPr>
          <p:nvPr>
            <p:custDataLst>
              <p:tags r:id="rId5"/>
            </p:custDataLst>
          </p:nvPr>
        </p:nvCxnSpPr>
        <p:spPr>
          <a:xfrm rot="5400000">
            <a:off x="2416006" y="3240209"/>
            <a:ext cx="222542" cy="1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35"/>
          <p:cNvCxnSpPr>
            <a:stCxn id="65" idx="3"/>
          </p:cNvCxnSpPr>
          <p:nvPr>
            <p:custDataLst>
              <p:tags r:id="rId6"/>
            </p:custDataLst>
          </p:nvPr>
        </p:nvCxnSpPr>
        <p:spPr>
          <a:xfrm>
            <a:off x="2829261" y="2811086"/>
            <a:ext cx="1585927" cy="1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223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Representation: </a:t>
            </a:r>
            <a:r>
              <a:rPr lang="en-US" sz="3600" b="1" dirty="0" smtClean="0">
                <a:solidFill>
                  <a:srgbClr val="0033CC"/>
                </a:solidFill>
              </a:rPr>
              <a:t>Refined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RecTypes</a:t>
            </a:r>
            <a:endParaRPr lang="en-US" sz="3600" dirty="0"/>
          </a:p>
        </p:txBody>
      </p:sp>
      <p:sp>
        <p:nvSpPr>
          <p:cNvPr id="30" name="Rectangle 29"/>
          <p:cNvSpPr/>
          <p:nvPr/>
        </p:nvSpPr>
        <p:spPr>
          <a:xfrm>
            <a:off x="1905000" y="5029200"/>
            <a:ext cx="5149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Refined</a:t>
            </a:r>
            <a:r>
              <a:rPr lang="en-US" sz="4000" b="1" dirty="0" smtClean="0">
                <a:solidFill>
                  <a:srgbClr val="009900"/>
                </a:solidFill>
              </a:rPr>
              <a:t> </a:t>
            </a:r>
            <a:r>
              <a:rPr lang="en-US" sz="4000" b="1" dirty="0" smtClean="0">
                <a:solidFill>
                  <a:srgbClr val="009900"/>
                </a:solidFill>
                <a:ea typeface="+mj-ea"/>
                <a:cs typeface="+mj-cs"/>
              </a:rPr>
              <a:t>Type Unfolding</a:t>
            </a:r>
            <a:endParaRPr lang="en-US" dirty="0"/>
          </a:p>
        </p:txBody>
      </p:sp>
      <p:grpSp>
        <p:nvGrpSpPr>
          <p:cNvPr id="3" name="Group 48"/>
          <p:cNvGrpSpPr/>
          <p:nvPr/>
        </p:nvGrpSpPr>
        <p:grpSpPr>
          <a:xfrm>
            <a:off x="1066800" y="2419529"/>
            <a:ext cx="1988763" cy="2371628"/>
            <a:chOff x="1069072" y="2419529"/>
            <a:chExt cx="1988763" cy="2371628"/>
          </a:xfrm>
        </p:grpSpPr>
        <p:grpSp>
          <p:nvGrpSpPr>
            <p:cNvPr id="4" name="Group 38"/>
            <p:cNvGrpSpPr/>
            <p:nvPr/>
          </p:nvGrpSpPr>
          <p:grpSpPr>
            <a:xfrm>
              <a:off x="1069072" y="2419529"/>
              <a:ext cx="1988763" cy="2371628"/>
              <a:chOff x="1219200" y="4083300"/>
              <a:chExt cx="1988763" cy="2371628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219200" y="4083300"/>
                <a:ext cx="1988763" cy="2370835"/>
              </a:xfrm>
              <a:prstGeom prst="roundRect">
                <a:avLst>
                  <a:gd name="adj" fmla="val 603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>
                <p:custDataLst>
                  <p:tags r:id="rId8"/>
                </p:custDataLst>
              </p:nvPr>
            </p:nvSpPr>
            <p:spPr>
              <a:xfrm>
                <a:off x="1427235" y="4153812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[]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9"/>
                </p:custDataLst>
              </p:nvPr>
            </p:nvSpPr>
            <p:spPr>
              <a:xfrm>
                <a:off x="2385684" y="4167460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::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2" name="Oval 7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39368" y="5013250"/>
                <a:ext cx="703375" cy="6983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int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71" idx="2"/>
                <a:endCxn id="72" idx="0"/>
              </p:cNvCxnSpPr>
              <p:nvPr>
                <p:custDataLst>
                  <p:tags r:id="rId11"/>
                </p:custDataLst>
              </p:nvPr>
            </p:nvCxnSpPr>
            <p:spPr>
              <a:xfrm rot="16200000" flipH="1">
                <a:off x="2584617" y="4906811"/>
                <a:ext cx="208894" cy="39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35"/>
              <p:cNvCxnSpPr>
                <a:stCxn id="71" idx="3"/>
                <a:endCxn id="69" idx="0"/>
              </p:cNvCxnSpPr>
              <p:nvPr>
                <p:custDataLst>
                  <p:tags r:id="rId12"/>
                </p:custDataLst>
              </p:nvPr>
            </p:nvCxnSpPr>
            <p:spPr>
              <a:xfrm flipH="1" flipV="1">
                <a:off x="2213582" y="4083300"/>
                <a:ext cx="774879" cy="402608"/>
              </a:xfrm>
              <a:prstGeom prst="bentConnector4">
                <a:avLst>
                  <a:gd name="adj1" fmla="val -57829"/>
                  <a:gd name="adj2" fmla="val 180509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9" idx="0"/>
                <a:endCxn id="69" idx="2"/>
              </p:cNvCxnSpPr>
              <p:nvPr/>
            </p:nvCxnSpPr>
            <p:spPr>
              <a:xfrm rot="16200000" flipH="1">
                <a:off x="1028164" y="5268717"/>
                <a:ext cx="2370835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/>
            <p:cNvSpPr/>
            <p:nvPr/>
          </p:nvSpPr>
          <p:spPr>
            <a:xfrm>
              <a:off x="2135872" y="4038600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solidFill>
                    <a:srgbClr val="291BDF"/>
                  </a:solidFill>
                  <a:latin typeface="Consolas" pitchFamily="49" charset="0"/>
                </a:rPr>
                <a:t>0&lt;x</a:t>
              </a:r>
              <a:endParaRPr lang="en-US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2133600" y="403860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0&lt;h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9800" y="41910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28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939E-6 L 0.36649 1.85939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7" grpId="1" animBg="1"/>
      <p:bldP spid="65" grpId="0" animBg="1"/>
      <p:bldP spid="66" grpId="0" animBg="1"/>
      <p:bldP spid="30" grpId="0"/>
      <p:bldP spid="48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5507182" y="4367150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742707" y="3540825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b="1" i="1" baseline="-25000" dirty="0">
              <a:latin typeface="Consolas"/>
            </a:endParaRPr>
          </a:p>
        </p:txBody>
      </p:sp>
      <p:grpSp>
        <p:nvGrpSpPr>
          <p:cNvPr id="2" name="Group 180"/>
          <p:cNvGrpSpPr/>
          <p:nvPr/>
        </p:nvGrpSpPr>
        <p:grpSpPr>
          <a:xfrm>
            <a:off x="1224146" y="1567738"/>
            <a:ext cx="1366653" cy="1829594"/>
            <a:chOff x="533399" y="1650670"/>
            <a:chExt cx="1366653" cy="1829594"/>
          </a:xfrm>
        </p:grpSpPr>
        <p:sp>
          <p:nvSpPr>
            <p:cNvPr id="88" name="Rounded Rectangle 87"/>
            <p:cNvSpPr/>
            <p:nvPr/>
          </p:nvSpPr>
          <p:spPr>
            <a:xfrm>
              <a:off x="533399" y="1650670"/>
              <a:ext cx="1366653" cy="182880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>
              <p:custDataLst>
                <p:tags r:id="rId35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18" name="Rounded Rectangle 117"/>
            <p:cNvSpPr/>
            <p:nvPr>
              <p:custDataLst>
                <p:tags r:id="rId36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1266479" y="2337878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120" name="Straight Arrow Connector 119"/>
            <p:cNvCxnSpPr>
              <a:stCxn id="118" idx="2"/>
              <a:endCxn id="119" idx="0"/>
            </p:cNvCxnSpPr>
            <p:nvPr>
              <p:custDataLst>
                <p:tags r:id="rId38"/>
              </p:custDataLst>
            </p:nvPr>
          </p:nvCxnSpPr>
          <p:spPr>
            <a:xfrm rot="16200000" flipH="1">
              <a:off x="1458829" y="2249297"/>
              <a:ext cx="174009" cy="31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35"/>
            <p:cNvCxnSpPr>
              <a:stCxn id="118" idx="3"/>
              <a:endCxn id="88" idx="0"/>
            </p:cNvCxnSpPr>
            <p:nvPr>
              <p:custDataLst>
                <p:tags r:id="rId39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88" idx="0"/>
              <a:endCxn id="88" idx="2"/>
            </p:cNvCxnSpPr>
            <p:nvPr/>
          </p:nvCxnSpPr>
          <p:spPr>
            <a:xfrm rot="16200000" flipH="1">
              <a:off x="302326" y="2565070"/>
              <a:ext cx="1828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1888176" y="2743200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90600" y="1143000"/>
            <a:ext cx="1923802" cy="25146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>
            <p:custDataLst>
              <p:tags r:id="rId2"/>
            </p:custDataLst>
          </p:nvPr>
        </p:nvSpPr>
        <p:spPr>
          <a:xfrm>
            <a:off x="1315610" y="1653640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3" name="Rounded Rectangle 232"/>
          <p:cNvSpPr/>
          <p:nvPr>
            <p:custDataLst>
              <p:tags r:id="rId3"/>
            </p:custDataLst>
          </p:nvPr>
        </p:nvSpPr>
        <p:spPr>
          <a:xfrm>
            <a:off x="2010323" y="1649311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4" name="Oval 23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952625" y="2255468"/>
            <a:ext cx="560779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  <a:latin typeface="Calibri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Calibri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int</a:t>
            </a:r>
          </a:p>
        </p:txBody>
      </p:sp>
      <p:cxnSp>
        <p:nvCxnSpPr>
          <p:cNvPr id="235" name="Straight Arrow Connector 234"/>
          <p:cNvCxnSpPr>
            <a:stCxn id="233" idx="2"/>
            <a:endCxn id="234" idx="0"/>
          </p:cNvCxnSpPr>
          <p:nvPr>
            <p:custDataLst>
              <p:tags r:id="rId5"/>
            </p:custDataLst>
          </p:nvPr>
        </p:nvCxnSpPr>
        <p:spPr>
          <a:xfrm rot="5400000">
            <a:off x="2141391" y="2157155"/>
            <a:ext cx="189938" cy="6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35"/>
          <p:cNvGrpSpPr/>
          <p:nvPr/>
        </p:nvGrpSpPr>
        <p:grpSpPr>
          <a:xfrm>
            <a:off x="3024248" y="2346757"/>
            <a:ext cx="1366653" cy="1829594"/>
            <a:chOff x="533399" y="1650670"/>
            <a:chExt cx="1366653" cy="1829594"/>
          </a:xfrm>
        </p:grpSpPr>
        <p:sp>
          <p:nvSpPr>
            <p:cNvPr id="237" name="Rounded Rectangle 236"/>
            <p:cNvSpPr/>
            <p:nvPr/>
          </p:nvSpPr>
          <p:spPr>
            <a:xfrm>
              <a:off x="533399" y="1650670"/>
              <a:ext cx="1366653" cy="182880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ounded Rectangle 237"/>
            <p:cNvSpPr/>
            <p:nvPr>
              <p:custDataLst>
                <p:tags r:id="rId30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39" name="Rounded Rectangle 238"/>
            <p:cNvSpPr/>
            <p:nvPr>
              <p:custDataLst>
                <p:tags r:id="rId31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40" name="Oval 239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1281406" y="2365174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241" name="Straight Arrow Connector 240"/>
            <p:cNvCxnSpPr>
              <a:stCxn id="239" idx="2"/>
              <a:endCxn id="240" idx="0"/>
            </p:cNvCxnSpPr>
            <p:nvPr>
              <p:custDataLst>
                <p:tags r:id="rId33"/>
              </p:custDataLst>
            </p:nvPr>
          </p:nvCxnSpPr>
          <p:spPr>
            <a:xfrm rot="16200000" flipH="1">
              <a:off x="1452644" y="2255481"/>
              <a:ext cx="201305" cy="180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Arrow Connector 35"/>
            <p:cNvCxnSpPr>
              <a:stCxn id="239" idx="3"/>
              <a:endCxn id="237" idx="0"/>
            </p:cNvCxnSpPr>
            <p:nvPr>
              <p:custDataLst>
                <p:tags r:id="rId34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7" idx="0"/>
              <a:endCxn id="237" idx="2"/>
            </p:cNvCxnSpPr>
            <p:nvPr/>
          </p:nvCxnSpPr>
          <p:spPr>
            <a:xfrm rot="16200000" flipH="1">
              <a:off x="302326" y="2565070"/>
              <a:ext cx="1828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235"/>
          <p:cNvGrpSpPr/>
          <p:nvPr/>
        </p:nvGrpSpPr>
        <p:grpSpPr>
          <a:xfrm>
            <a:off x="4810494" y="3146361"/>
            <a:ext cx="1366653" cy="1829594"/>
            <a:chOff x="533399" y="1650670"/>
            <a:chExt cx="1366653" cy="1829594"/>
          </a:xfrm>
        </p:grpSpPr>
        <p:sp>
          <p:nvSpPr>
            <p:cNvPr id="77" name="Rounded Rectangle 76"/>
            <p:cNvSpPr/>
            <p:nvPr/>
          </p:nvSpPr>
          <p:spPr>
            <a:xfrm>
              <a:off x="533399" y="1650670"/>
              <a:ext cx="1366653" cy="182880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>
              <p:custDataLst>
                <p:tags r:id="rId25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79" name="Rounded Rectangle 78"/>
            <p:cNvSpPr/>
            <p:nvPr>
              <p:custDataLst>
                <p:tags r:id="rId26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1278837" y="2347403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81" name="Straight Arrow Connector 80"/>
            <p:cNvCxnSpPr>
              <a:stCxn id="79" idx="2"/>
              <a:endCxn id="80" idx="0"/>
            </p:cNvCxnSpPr>
            <p:nvPr>
              <p:custDataLst>
                <p:tags r:id="rId28"/>
              </p:custDataLst>
            </p:nvPr>
          </p:nvCxnSpPr>
          <p:spPr>
            <a:xfrm rot="16200000" flipH="1">
              <a:off x="1460245" y="2247881"/>
              <a:ext cx="183534" cy="155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35"/>
            <p:cNvCxnSpPr>
              <a:stCxn id="79" idx="3"/>
              <a:endCxn id="77" idx="0"/>
            </p:cNvCxnSpPr>
            <p:nvPr>
              <p:custDataLst>
                <p:tags r:id="rId29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7" idx="0"/>
              <a:endCxn id="77" idx="2"/>
            </p:cNvCxnSpPr>
            <p:nvPr/>
          </p:nvCxnSpPr>
          <p:spPr>
            <a:xfrm rot="16200000" flipH="1">
              <a:off x="302326" y="2565070"/>
              <a:ext cx="1828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235"/>
          <p:cNvGrpSpPr/>
          <p:nvPr/>
        </p:nvGrpSpPr>
        <p:grpSpPr>
          <a:xfrm>
            <a:off x="6847181" y="3771736"/>
            <a:ext cx="1366653" cy="1829594"/>
            <a:chOff x="533399" y="1650670"/>
            <a:chExt cx="1366653" cy="1829594"/>
          </a:xfrm>
        </p:grpSpPr>
        <p:sp>
          <p:nvSpPr>
            <p:cNvPr id="105" name="Rounded Rectangle 104"/>
            <p:cNvSpPr/>
            <p:nvPr/>
          </p:nvSpPr>
          <p:spPr>
            <a:xfrm>
              <a:off x="533399" y="1650670"/>
              <a:ext cx="1366653" cy="182880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>
              <p:custDataLst>
                <p:tags r:id="rId20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08" name="Rounded Rectangle 107"/>
            <p:cNvSpPr/>
            <p:nvPr>
              <p:custDataLst>
                <p:tags r:id="rId21"/>
              </p:custDataLst>
            </p:nvPr>
          </p:nvSpPr>
          <p:spPr>
            <a:xfrm>
              <a:off x="1330642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1277316" y="2324230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10" name="Straight Arrow Connector 109"/>
            <p:cNvCxnSpPr>
              <a:stCxn id="108" idx="2"/>
              <a:endCxn id="109" idx="0"/>
            </p:cNvCxnSpPr>
            <p:nvPr>
              <p:custDataLst>
                <p:tags r:id="rId23"/>
              </p:custDataLst>
            </p:nvPr>
          </p:nvCxnSpPr>
          <p:spPr>
            <a:xfrm rot="5400000">
              <a:off x="1478955" y="2243161"/>
              <a:ext cx="160361" cy="17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35"/>
            <p:cNvCxnSpPr>
              <a:stCxn id="108" idx="3"/>
              <a:endCxn id="105" idx="0"/>
            </p:cNvCxnSpPr>
            <p:nvPr>
              <p:custDataLst>
                <p:tags r:id="rId24"/>
              </p:custDataLst>
            </p:nvPr>
          </p:nvCxnSpPr>
          <p:spPr>
            <a:xfrm flipH="1" flipV="1">
              <a:off x="1216726" y="1650670"/>
              <a:ext cx="572678" cy="305090"/>
            </a:xfrm>
            <a:prstGeom prst="bentConnector4">
              <a:avLst>
                <a:gd name="adj1" fmla="val -59239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02326" y="2565070"/>
              <a:ext cx="1828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223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Representation: </a:t>
            </a:r>
            <a:r>
              <a:rPr lang="en-US" sz="3600" b="1" dirty="0" smtClean="0">
                <a:solidFill>
                  <a:srgbClr val="0033CC"/>
                </a:solidFill>
              </a:rPr>
              <a:t>Refined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RecTypes</a:t>
            </a:r>
            <a:endParaRPr lang="en-US" sz="3600" dirty="0"/>
          </a:p>
        </p:txBody>
      </p:sp>
      <p:sp>
        <p:nvSpPr>
          <p:cNvPr id="67" name="Rectangle 66"/>
          <p:cNvSpPr/>
          <p:nvPr/>
        </p:nvSpPr>
        <p:spPr>
          <a:xfrm>
            <a:off x="2943100" y="1981201"/>
            <a:ext cx="1759529" cy="2362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2743200"/>
            <a:ext cx="1923802" cy="24354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893125" y="2743200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0&lt;h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1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40037" y="3547050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0&lt;h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2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11242" y="4366260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0&lt;h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3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558026" y="4980296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b="1" i="1" baseline="-25000" dirty="0">
              <a:latin typeface="Consolas"/>
            </a:endParaRPr>
          </a:p>
        </p:txBody>
      </p:sp>
      <p:cxnSp>
        <p:nvCxnSpPr>
          <p:cNvPr id="244" name="Straight Arrow Connector 35"/>
          <p:cNvCxnSpPr>
            <a:stCxn id="233" idx="3"/>
          </p:cNvCxnSpPr>
          <p:nvPr>
            <p:custDataLst>
              <p:tags r:id="rId7"/>
            </p:custDataLst>
          </p:nvPr>
        </p:nvCxnSpPr>
        <p:spPr>
          <a:xfrm>
            <a:off x="2469085" y="1857421"/>
            <a:ext cx="576688" cy="489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35"/>
          <p:cNvCxnSpPr>
            <a:stCxn id="73" idx="3"/>
          </p:cNvCxnSpPr>
          <p:nvPr>
            <p:custDataLst>
              <p:tags r:id="rId8"/>
            </p:custDataLst>
          </p:nvPr>
        </p:nvCxnSpPr>
        <p:spPr>
          <a:xfrm>
            <a:off x="4274381" y="2647500"/>
            <a:ext cx="584605" cy="507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>
            <p:custDataLst>
              <p:tags r:id="rId9"/>
            </p:custDataLst>
          </p:nvPr>
        </p:nvSpPr>
        <p:spPr>
          <a:xfrm>
            <a:off x="3117272" y="2415640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3" name="Rounded Rectangle 72"/>
          <p:cNvSpPr/>
          <p:nvPr>
            <p:custDataLst>
              <p:tags r:id="rId10"/>
            </p:custDataLst>
          </p:nvPr>
        </p:nvSpPr>
        <p:spPr>
          <a:xfrm>
            <a:off x="3815619" y="2439390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4" name="Oval 73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3768502" y="3045547"/>
            <a:ext cx="560779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int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stCxn id="73" idx="2"/>
            <a:endCxn id="74" idx="0"/>
          </p:cNvCxnSpPr>
          <p:nvPr>
            <p:custDataLst>
              <p:tags r:id="rId12"/>
            </p:custDataLst>
          </p:nvPr>
        </p:nvCxnSpPr>
        <p:spPr>
          <a:xfrm rot="16200000" flipH="1">
            <a:off x="3951977" y="2948632"/>
            <a:ext cx="189938" cy="3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35"/>
          <p:cNvCxnSpPr>
            <a:stCxn id="233" idx="3"/>
            <a:endCxn id="73" idx="0"/>
          </p:cNvCxnSpPr>
          <p:nvPr>
            <p:custDataLst>
              <p:tags r:id="rId13"/>
            </p:custDataLst>
          </p:nvPr>
        </p:nvCxnSpPr>
        <p:spPr>
          <a:xfrm>
            <a:off x="2469085" y="1857421"/>
            <a:ext cx="1575915" cy="581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>
            <p:custDataLst>
              <p:tags r:id="rId14"/>
            </p:custDataLst>
          </p:nvPr>
        </p:nvSpPr>
        <p:spPr>
          <a:xfrm>
            <a:off x="4901284" y="3223859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97" name="Rounded Rectangle 96"/>
          <p:cNvSpPr/>
          <p:nvPr>
            <p:custDataLst>
              <p:tags r:id="rId15"/>
            </p:custDataLst>
          </p:nvPr>
        </p:nvSpPr>
        <p:spPr>
          <a:xfrm>
            <a:off x="5594806" y="3247609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98" name="Oval 97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5535221" y="3839541"/>
            <a:ext cx="560779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int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>
            <a:stCxn id="97" idx="2"/>
            <a:endCxn id="98" idx="0"/>
          </p:cNvCxnSpPr>
          <p:nvPr>
            <p:custDataLst>
              <p:tags r:id="rId17"/>
            </p:custDataLst>
          </p:nvPr>
        </p:nvCxnSpPr>
        <p:spPr>
          <a:xfrm rot="5400000">
            <a:off x="5732043" y="3747396"/>
            <a:ext cx="175713" cy="8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35"/>
          <p:cNvCxnSpPr>
            <a:stCxn id="97" idx="3"/>
          </p:cNvCxnSpPr>
          <p:nvPr>
            <p:custDataLst>
              <p:tags r:id="rId18"/>
            </p:custDataLst>
          </p:nvPr>
        </p:nvCxnSpPr>
        <p:spPr>
          <a:xfrm>
            <a:off x="6053568" y="3455719"/>
            <a:ext cx="775857" cy="338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35"/>
          <p:cNvCxnSpPr>
            <a:stCxn id="73" idx="3"/>
            <a:endCxn id="97" idx="0"/>
          </p:cNvCxnSpPr>
          <p:nvPr>
            <p:custDataLst>
              <p:tags r:id="rId19"/>
            </p:custDataLst>
          </p:nvPr>
        </p:nvCxnSpPr>
        <p:spPr>
          <a:xfrm>
            <a:off x="4274381" y="2647500"/>
            <a:ext cx="1549806" cy="60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572813" y="5290742"/>
            <a:ext cx="4456387" cy="1186258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9900"/>
                </a:solidFill>
              </a:rPr>
              <a:t>Universal</a:t>
            </a:r>
            <a:r>
              <a:rPr lang="en-US" sz="3200" b="1" dirty="0" smtClean="0">
                <a:solidFill>
                  <a:srgbClr val="4F81BD"/>
                </a:solidFill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prstClr val="black"/>
                </a:solidFill>
              </a:rPr>
              <a:t> Property: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For all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x</a:t>
            </a:r>
            <a:r>
              <a:rPr lang="en-US" sz="3200" dirty="0" smtClean="0">
                <a:solidFill>
                  <a:prstClr val="black"/>
                </a:solidFill>
              </a:rPr>
              <a:t> in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3200" dirty="0" smtClean="0">
                <a:solidFill>
                  <a:prstClr val="black"/>
                </a:solidFill>
              </a:rPr>
              <a:t>,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r>
              <a:rPr lang="en-US" sz="320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endParaRPr lang="en-US" sz="3200" b="1" i="1" baseline="-25000" dirty="0" smtClean="0">
              <a:latin typeface="Consola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886200" y="1295400"/>
            <a:ext cx="4656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Refined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smtClean="0">
                <a:solidFill>
                  <a:srgbClr val="009900"/>
                </a:solidFill>
                <a:ea typeface="+mj-ea"/>
                <a:cs typeface="+mj-cs"/>
              </a:rPr>
              <a:t>Type Unfolding</a:t>
            </a:r>
            <a:endParaRPr lang="en-US" sz="1600" dirty="0"/>
          </a:p>
        </p:txBody>
      </p:sp>
      <p:sp>
        <p:nvSpPr>
          <p:cNvPr id="76" name="Rounded Rectangle 75"/>
          <p:cNvSpPr/>
          <p:nvPr/>
        </p:nvSpPr>
        <p:spPr>
          <a:xfrm>
            <a:off x="566729" y="5334000"/>
            <a:ext cx="4919671" cy="1176342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9900"/>
                </a:solidFill>
              </a:rPr>
              <a:t>Universal</a:t>
            </a:r>
            <a:r>
              <a:rPr lang="en-US" sz="3200" b="1" dirty="0" smtClean="0">
                <a:solidFill>
                  <a:srgbClr val="4F81BD"/>
                </a:solidFill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prstClr val="black"/>
                </a:solidFill>
              </a:rPr>
              <a:t> Property: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l:</a:t>
            </a:r>
            <a:r>
              <a:rPr lang="en-US" sz="3200" dirty="0" smtClean="0">
                <a:solidFill>
                  <a:srgbClr val="0033CC"/>
                </a:solidFill>
                <a:latin typeface="Consolas" pitchFamily="49" charset="0"/>
              </a:rPr>
              <a:t>{x: </a:t>
            </a:r>
            <a:r>
              <a:rPr lang="en-US" sz="3200" dirty="0" err="1" smtClean="0">
                <a:solidFill>
                  <a:srgbClr val="0033CC"/>
                </a:solidFill>
                <a:latin typeface="Consolas" pitchFamily="49" charset="0"/>
              </a:rPr>
              <a:t>int</a:t>
            </a:r>
            <a:r>
              <a:rPr lang="en-US" sz="3200" dirty="0" smtClean="0">
                <a:solidFill>
                  <a:srgbClr val="0033CC"/>
                </a:solidFill>
                <a:latin typeface="Consolas" pitchFamily="49" charset="0"/>
              </a:rPr>
              <a:t> | 0&lt;x}</a:t>
            </a:r>
            <a:r>
              <a:rPr lang="en-US" sz="110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</a:p>
        </p:txBody>
      </p:sp>
    </p:spTree>
    <p:custDataLst>
      <p:tags r:id="rId1"/>
    </p:custDataLst>
  </p:cSld>
  <p:clrMapOvr>
    <a:masterClrMapping/>
  </p:clrMapOvr>
  <p:transition advTm="52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0" grpId="0"/>
      <p:bldP spid="66" grpId="0" animBg="1"/>
      <p:bldP spid="145" grpId="0" animBg="1"/>
      <p:bldP spid="145" grpId="1" animBg="1"/>
      <p:bldP spid="233" grpId="0" animBg="1"/>
      <p:bldP spid="234" grpId="0" animBg="1"/>
      <p:bldP spid="67" grpId="0" animBg="1"/>
      <p:bldP spid="94" grpId="0" animBg="1"/>
      <p:bldP spid="62" grpId="0"/>
      <p:bldP spid="63" grpId="0"/>
      <p:bldP spid="64" grpId="0"/>
      <p:bldP spid="65" grpId="0"/>
      <p:bldP spid="68" grpId="0" animBg="1"/>
      <p:bldP spid="68" grpId="1" animBg="1"/>
      <p:bldP spid="73" grpId="0" animBg="1"/>
      <p:bldP spid="74" grpId="0" animBg="1"/>
      <p:bldP spid="95" grpId="0" animBg="1"/>
      <p:bldP spid="95" grpId="1" animBg="1"/>
      <p:bldP spid="97" grpId="0" animBg="1"/>
      <p:bldP spid="98" grpId="0" animBg="1"/>
      <p:bldP spid="60" grpId="0" animBg="1"/>
      <p:bldP spid="60" grpId="1" animBg="1"/>
      <p:bldP spid="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1. Representation: </a:t>
            </a:r>
            <a:r>
              <a:rPr lang="en-US" sz="3600" b="1" dirty="0" err="1" smtClean="0">
                <a:solidFill>
                  <a:srgbClr val="0033CC"/>
                </a:solidFill>
              </a:rPr>
              <a:t>RecRefined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RecTypes</a:t>
            </a:r>
            <a:endParaRPr lang="en-US" sz="3600" dirty="0"/>
          </a:p>
        </p:txBody>
      </p:sp>
      <p:sp>
        <p:nvSpPr>
          <p:cNvPr id="53" name="Rectangle 52"/>
          <p:cNvSpPr/>
          <p:nvPr/>
        </p:nvSpPr>
        <p:spPr>
          <a:xfrm>
            <a:off x="2147248" y="40544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54" name="Group 38"/>
          <p:cNvGrpSpPr/>
          <p:nvPr/>
        </p:nvGrpSpPr>
        <p:grpSpPr>
          <a:xfrm>
            <a:off x="1063525" y="2433175"/>
            <a:ext cx="1988763" cy="2371630"/>
            <a:chOff x="1219200" y="4083299"/>
            <a:chExt cx="1988763" cy="2371630"/>
          </a:xfrm>
        </p:grpSpPr>
        <p:sp>
          <p:nvSpPr>
            <p:cNvPr id="55" name="Rounded Rectangle 54"/>
            <p:cNvSpPr/>
            <p:nvPr/>
          </p:nvSpPr>
          <p:spPr>
            <a:xfrm>
              <a:off x="1219200" y="4083299"/>
              <a:ext cx="1988763" cy="2370837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>
              <p:custDataLst>
                <p:tags r:id="rId16"/>
              </p:custDataLst>
            </p:nvPr>
          </p:nvSpPr>
          <p:spPr>
            <a:xfrm>
              <a:off x="1427235" y="4140164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7" name="Rounded Rectangle 56"/>
            <p:cNvSpPr/>
            <p:nvPr>
              <p:custDataLst>
                <p:tags r:id="rId17"/>
              </p:custDataLst>
            </p:nvPr>
          </p:nvSpPr>
          <p:spPr>
            <a:xfrm>
              <a:off x="2385684" y="4140164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8" name="Oval 57"/>
            <p:cNvSpPr/>
            <p:nvPr>
              <p:custDataLst>
                <p:tags r:id="rId18"/>
              </p:custDataLst>
            </p:nvPr>
          </p:nvSpPr>
          <p:spPr>
            <a:xfrm>
              <a:off x="2339368" y="504054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7" idx="2"/>
              <a:endCxn id="58" idx="0"/>
            </p:cNvCxnSpPr>
            <p:nvPr>
              <p:custDataLst>
                <p:tags r:id="rId19"/>
              </p:custDataLst>
            </p:nvPr>
          </p:nvCxnSpPr>
          <p:spPr>
            <a:xfrm rot="16200000" flipH="1">
              <a:off x="2557321" y="4906811"/>
              <a:ext cx="263486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35"/>
            <p:cNvCxnSpPr>
              <a:stCxn id="57" idx="3"/>
              <a:endCxn id="55" idx="0"/>
            </p:cNvCxnSpPr>
            <p:nvPr>
              <p:custDataLst>
                <p:tags r:id="rId20"/>
              </p:custDataLst>
            </p:nvPr>
          </p:nvCxnSpPr>
          <p:spPr>
            <a:xfrm flipH="1" flipV="1">
              <a:off x="2213582" y="4083299"/>
              <a:ext cx="774879" cy="375313"/>
            </a:xfrm>
            <a:prstGeom prst="bentConnector4">
              <a:avLst>
                <a:gd name="adj1" fmla="val -57829"/>
                <a:gd name="adj2" fmla="val 19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5" idx="0"/>
              <a:endCxn id="55" idx="2"/>
            </p:cNvCxnSpPr>
            <p:nvPr/>
          </p:nvCxnSpPr>
          <p:spPr>
            <a:xfrm rot="16200000" flipH="1">
              <a:off x="1028163" y="5268717"/>
              <a:ext cx="2370837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928048" y="1954924"/>
            <a:ext cx="3415352" cy="29980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>
            <p:custDataLst>
              <p:tags r:id="rId3"/>
            </p:custDataLst>
          </p:nvPr>
        </p:nvSpPr>
        <p:spPr>
          <a:xfrm>
            <a:off x="1279607" y="2497231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4" name="Rounded Rectangle 63"/>
          <p:cNvSpPr/>
          <p:nvPr>
            <p:custDataLst>
              <p:tags r:id="rId4"/>
            </p:custDataLst>
          </p:nvPr>
        </p:nvSpPr>
        <p:spPr>
          <a:xfrm>
            <a:off x="2226484" y="2492638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5" name="Oval 64"/>
          <p:cNvSpPr/>
          <p:nvPr>
            <p:custDataLst>
              <p:tags r:id="rId5"/>
            </p:custDataLst>
          </p:nvPr>
        </p:nvSpPr>
        <p:spPr>
          <a:xfrm>
            <a:off x="2174993" y="3352076"/>
            <a:ext cx="703375" cy="69833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/>
              </a:rPr>
              <a:t>x</a:t>
            </a:r>
            <a:r>
              <a:rPr lang="en-US" b="1" baseline="-25000" dirty="0" smtClean="0">
                <a:solidFill>
                  <a:schemeClr val="tx1"/>
                </a:solidFill>
                <a:latin typeface="Calibri"/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</a:rPr>
              <a:t>int</a:t>
            </a:r>
            <a:endParaRPr lang="en-US" sz="2400" b="1" dirty="0" smtClean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66" name="Straight Arrow Connector 65"/>
          <p:cNvCxnSpPr>
            <a:stCxn id="64" idx="2"/>
            <a:endCxn id="65" idx="0"/>
          </p:cNvCxnSpPr>
          <p:nvPr>
            <p:custDataLst>
              <p:tags r:id="rId6"/>
            </p:custDataLst>
          </p:nvPr>
        </p:nvCxnSpPr>
        <p:spPr>
          <a:xfrm rot="5400000">
            <a:off x="2416006" y="3240209"/>
            <a:ext cx="222542" cy="1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9" name="Group 38"/>
          <p:cNvGrpSpPr/>
          <p:nvPr/>
        </p:nvGrpSpPr>
        <p:grpSpPr>
          <a:xfrm>
            <a:off x="1069072" y="2419529"/>
            <a:ext cx="1988763" cy="2371628"/>
            <a:chOff x="1219200" y="4083300"/>
            <a:chExt cx="1988763" cy="2371628"/>
          </a:xfrm>
        </p:grpSpPr>
        <p:sp>
          <p:nvSpPr>
            <p:cNvPr id="71" name="Rounded Rectangle 70"/>
            <p:cNvSpPr/>
            <p:nvPr/>
          </p:nvSpPr>
          <p:spPr>
            <a:xfrm>
              <a:off x="1219200" y="4083300"/>
              <a:ext cx="1988763" cy="2370835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ounded Rectangle 71"/>
            <p:cNvSpPr/>
            <p:nvPr>
              <p:custDataLst>
                <p:tags r:id="rId11"/>
              </p:custDataLst>
            </p:nvPr>
          </p:nvSpPr>
          <p:spPr>
            <a:xfrm>
              <a:off x="1427235" y="4153812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73" name="Rounded Rectangle 72"/>
            <p:cNvSpPr/>
            <p:nvPr>
              <p:custDataLst>
                <p:tags r:id="rId12"/>
              </p:custDataLst>
            </p:nvPr>
          </p:nvSpPr>
          <p:spPr>
            <a:xfrm>
              <a:off x="2385684" y="416746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74" name="Oval 73"/>
            <p:cNvSpPr/>
            <p:nvPr>
              <p:custDataLst>
                <p:tags r:id="rId13"/>
              </p:custDataLst>
            </p:nvPr>
          </p:nvSpPr>
          <p:spPr>
            <a:xfrm>
              <a:off x="2339368" y="5013250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  <a:endCxn id="74" idx="0"/>
            </p:cNvCxnSpPr>
            <p:nvPr>
              <p:custDataLst>
                <p:tags r:id="rId14"/>
              </p:custDataLst>
            </p:nvPr>
          </p:nvCxnSpPr>
          <p:spPr>
            <a:xfrm rot="16200000" flipH="1">
              <a:off x="2584617" y="4906811"/>
              <a:ext cx="208894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35"/>
            <p:cNvCxnSpPr>
              <a:stCxn id="73" idx="3"/>
              <a:endCxn id="71" idx="0"/>
            </p:cNvCxnSpPr>
            <p:nvPr>
              <p:custDataLst>
                <p:tags r:id="rId15"/>
              </p:custDataLst>
            </p:nvPr>
          </p:nvCxnSpPr>
          <p:spPr>
            <a:xfrm flipH="1" flipV="1">
              <a:off x="2213582" y="4083300"/>
              <a:ext cx="774879" cy="402608"/>
            </a:xfrm>
            <a:prstGeom prst="bentConnector4">
              <a:avLst>
                <a:gd name="adj1" fmla="val -57829"/>
                <a:gd name="adj2" fmla="val 18050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1" idx="0"/>
              <a:endCxn id="71" idx="2"/>
            </p:cNvCxnSpPr>
            <p:nvPr/>
          </p:nvCxnSpPr>
          <p:spPr>
            <a:xfrm rot="16200000" flipH="1">
              <a:off x="1028164" y="5268717"/>
              <a:ext cx="2370835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3352800" y="2286000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47248" y="4032912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14600" y="5638800"/>
            <a:ext cx="6029325" cy="652858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rgbClr val="0033CC"/>
                </a:solidFill>
              </a:rPr>
              <a:t>V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prstClr val="black"/>
                </a:solidFill>
              </a:rPr>
              <a:t>Refers to Each Element in Tail</a:t>
            </a:r>
            <a:endParaRPr lang="en-US" sz="3600" b="1" i="1" baseline="-25000" dirty="0" smtClean="0">
              <a:solidFill>
                <a:srgbClr val="0033CC"/>
              </a:solidFill>
              <a:latin typeface="Consola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133600" y="4045350"/>
            <a:ext cx="5345575" cy="533400"/>
            <a:chOff x="2133600" y="4045350"/>
            <a:chExt cx="5345575" cy="533400"/>
          </a:xfrm>
        </p:grpSpPr>
        <p:cxnSp>
          <p:nvCxnSpPr>
            <p:cNvPr id="31" name="Elbow Connector 30"/>
            <p:cNvCxnSpPr>
              <a:stCxn id="32" idx="3"/>
              <a:endCxn id="35" idx="1"/>
            </p:cNvCxnSpPr>
            <p:nvPr/>
          </p:nvCxnSpPr>
          <p:spPr>
            <a:xfrm>
              <a:off x="2971800" y="4305300"/>
              <a:ext cx="621175" cy="6750"/>
            </a:xfrm>
            <a:prstGeom prst="bentConnector3">
              <a:avLst>
                <a:gd name="adj1" fmla="val 50000"/>
              </a:avLst>
            </a:prstGeom>
            <a:ln w="60325">
              <a:solidFill>
                <a:srgbClr val="009900">
                  <a:alpha val="30000"/>
                </a:srgb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>
              <p:custDataLst>
                <p:tags r:id="rId9"/>
              </p:custDataLst>
            </p:nvPr>
          </p:nvSpPr>
          <p:spPr>
            <a:xfrm>
              <a:off x="2133600" y="4114800"/>
              <a:ext cx="838200" cy="381000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>
              <p:custDataLst>
                <p:tags r:id="rId10"/>
              </p:custDataLst>
            </p:nvPr>
          </p:nvSpPr>
          <p:spPr>
            <a:xfrm>
              <a:off x="3592975" y="4045350"/>
              <a:ext cx="3886200" cy="533400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Refines 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all</a:t>
              </a:r>
              <a:r>
                <a:rPr lang="en-US" sz="3600" dirty="0" smtClean="0">
                  <a:solidFill>
                    <a:schemeClr val="tx1"/>
                  </a:solidFill>
                </a:rPr>
                <a:t> elements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352800" y="2309150"/>
            <a:ext cx="5539450" cy="491925"/>
            <a:chOff x="3352800" y="2309150"/>
            <a:chExt cx="5539450" cy="491925"/>
          </a:xfrm>
        </p:grpSpPr>
        <p:cxnSp>
          <p:nvCxnSpPr>
            <p:cNvPr id="43" name="Elbow Connector 42"/>
            <p:cNvCxnSpPr>
              <a:stCxn id="44" idx="3"/>
              <a:endCxn id="45" idx="1"/>
            </p:cNvCxnSpPr>
            <p:nvPr/>
          </p:nvCxnSpPr>
          <p:spPr>
            <a:xfrm>
              <a:off x="4191000" y="2552700"/>
              <a:ext cx="381000" cy="2413"/>
            </a:xfrm>
            <a:prstGeom prst="bentConnector3">
              <a:avLst>
                <a:gd name="adj1" fmla="val 50000"/>
              </a:avLst>
            </a:prstGeom>
            <a:ln w="60325">
              <a:solidFill>
                <a:srgbClr val="009900">
                  <a:alpha val="30000"/>
                </a:srgb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>
              <p:custDataLst>
                <p:tags r:id="rId7"/>
              </p:custDataLst>
            </p:nvPr>
          </p:nvSpPr>
          <p:spPr>
            <a:xfrm>
              <a:off x="3352800" y="2362200"/>
              <a:ext cx="838200" cy="381000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3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>
              <p:custDataLst>
                <p:tags r:id="rId8"/>
              </p:custDataLst>
            </p:nvPr>
          </p:nvSpPr>
          <p:spPr>
            <a:xfrm>
              <a:off x="4572000" y="2309150"/>
              <a:ext cx="4320250" cy="491925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Refines </a:t>
              </a:r>
              <a:r>
                <a:rPr lang="en-US" sz="3600" b="1" dirty="0" smtClean="0">
                  <a:solidFill>
                    <a:schemeClr val="tx1"/>
                  </a:solidFill>
                </a:rPr>
                <a:t>tail’s </a:t>
              </a:r>
              <a:r>
                <a:rPr lang="en-US" sz="3600" dirty="0" smtClean="0">
                  <a:solidFill>
                    <a:schemeClr val="tx1"/>
                  </a:solidFill>
                </a:rPr>
                <a:t>elements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30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3" grpId="0"/>
      <p:bldP spid="30" grpId="0" animBg="1"/>
      <p:bldP spid="3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3338625" y="2298810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147248" y="40544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2" name="Group 38"/>
          <p:cNvGrpSpPr/>
          <p:nvPr/>
        </p:nvGrpSpPr>
        <p:grpSpPr>
          <a:xfrm>
            <a:off x="1063525" y="2433175"/>
            <a:ext cx="1988763" cy="2371630"/>
            <a:chOff x="1219200" y="4083299"/>
            <a:chExt cx="1988763" cy="2371630"/>
          </a:xfrm>
        </p:grpSpPr>
        <p:sp>
          <p:nvSpPr>
            <p:cNvPr id="53" name="Rounded Rectangle 52"/>
            <p:cNvSpPr/>
            <p:nvPr/>
          </p:nvSpPr>
          <p:spPr>
            <a:xfrm>
              <a:off x="1219200" y="4083299"/>
              <a:ext cx="1988763" cy="2370837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>
              <p:custDataLst>
                <p:tags r:id="rId15"/>
              </p:custDataLst>
            </p:nvPr>
          </p:nvSpPr>
          <p:spPr>
            <a:xfrm>
              <a:off x="1427235" y="4140164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5" name="Rounded Rectangle 54"/>
            <p:cNvSpPr/>
            <p:nvPr>
              <p:custDataLst>
                <p:tags r:id="rId16"/>
              </p:custDataLst>
            </p:nvPr>
          </p:nvSpPr>
          <p:spPr>
            <a:xfrm>
              <a:off x="2385684" y="4140164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6" name="Oval 55"/>
            <p:cNvSpPr/>
            <p:nvPr>
              <p:custDataLst>
                <p:tags r:id="rId17"/>
              </p:custDataLst>
            </p:nvPr>
          </p:nvSpPr>
          <p:spPr>
            <a:xfrm>
              <a:off x="2339368" y="5040546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5" idx="2"/>
              <a:endCxn id="56" idx="0"/>
            </p:cNvCxnSpPr>
            <p:nvPr>
              <p:custDataLst>
                <p:tags r:id="rId18"/>
              </p:custDataLst>
            </p:nvPr>
          </p:nvCxnSpPr>
          <p:spPr>
            <a:xfrm rot="16200000" flipH="1">
              <a:off x="2557321" y="4906811"/>
              <a:ext cx="263486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35"/>
            <p:cNvCxnSpPr>
              <a:stCxn id="55" idx="3"/>
              <a:endCxn id="53" idx="0"/>
            </p:cNvCxnSpPr>
            <p:nvPr>
              <p:custDataLst>
                <p:tags r:id="rId19"/>
              </p:custDataLst>
            </p:nvPr>
          </p:nvCxnSpPr>
          <p:spPr>
            <a:xfrm flipH="1" flipV="1">
              <a:off x="2213582" y="4083299"/>
              <a:ext cx="774879" cy="375313"/>
            </a:xfrm>
            <a:prstGeom prst="bentConnector4">
              <a:avLst>
                <a:gd name="adj1" fmla="val -57829"/>
                <a:gd name="adj2" fmla="val 19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3" idx="0"/>
              <a:endCxn id="53" idx="2"/>
            </p:cNvCxnSpPr>
            <p:nvPr/>
          </p:nvCxnSpPr>
          <p:spPr>
            <a:xfrm rot="16200000" flipH="1">
              <a:off x="1028163" y="5268717"/>
              <a:ext cx="2370837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928048" y="1954924"/>
            <a:ext cx="3415352" cy="307427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>
            <p:custDataLst>
              <p:tags r:id="rId2"/>
            </p:custDataLst>
          </p:nvPr>
        </p:nvSpPr>
        <p:spPr>
          <a:xfrm>
            <a:off x="1279607" y="2497231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5" name="Rounded Rectangle 64"/>
          <p:cNvSpPr/>
          <p:nvPr>
            <p:custDataLst>
              <p:tags r:id="rId3"/>
            </p:custDataLst>
          </p:nvPr>
        </p:nvSpPr>
        <p:spPr>
          <a:xfrm>
            <a:off x="2226484" y="2492638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2174993" y="3352076"/>
            <a:ext cx="703375" cy="69833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libri"/>
              </a:rPr>
              <a:t>h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</a:rPr>
              <a:t>int</a:t>
            </a:r>
            <a:endParaRPr lang="en-US" sz="2400" b="1" dirty="0" smtClean="0">
              <a:solidFill>
                <a:schemeClr val="tx1"/>
              </a:solidFill>
              <a:latin typeface="Calibri"/>
            </a:endParaRPr>
          </a:p>
        </p:txBody>
      </p:sp>
      <p:cxnSp>
        <p:nvCxnSpPr>
          <p:cNvPr id="67" name="Straight Arrow Connector 66"/>
          <p:cNvCxnSpPr>
            <a:stCxn id="65" idx="2"/>
            <a:endCxn id="66" idx="0"/>
          </p:cNvCxnSpPr>
          <p:nvPr>
            <p:custDataLst>
              <p:tags r:id="rId5"/>
            </p:custDataLst>
          </p:nvPr>
        </p:nvCxnSpPr>
        <p:spPr>
          <a:xfrm rot="5400000">
            <a:off x="2416006" y="3240209"/>
            <a:ext cx="222542" cy="1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35"/>
          <p:cNvCxnSpPr>
            <a:stCxn id="65" idx="3"/>
          </p:cNvCxnSpPr>
          <p:nvPr>
            <p:custDataLst>
              <p:tags r:id="rId6"/>
            </p:custDataLst>
          </p:nvPr>
        </p:nvCxnSpPr>
        <p:spPr>
          <a:xfrm>
            <a:off x="2829261" y="2811086"/>
            <a:ext cx="1585927" cy="1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223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Representation: </a:t>
            </a:r>
            <a:r>
              <a:rPr lang="en-US" sz="3600" b="1" dirty="0" err="1" smtClean="0">
                <a:solidFill>
                  <a:srgbClr val="0033CC"/>
                </a:solidFill>
              </a:rPr>
              <a:t>RecRefined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RecTypes</a:t>
            </a:r>
            <a:endParaRPr lang="en-US" sz="3600" dirty="0"/>
          </a:p>
        </p:txBody>
      </p:sp>
      <p:sp>
        <p:nvSpPr>
          <p:cNvPr id="30" name="Rectangle 29"/>
          <p:cNvSpPr/>
          <p:nvPr/>
        </p:nvSpPr>
        <p:spPr>
          <a:xfrm>
            <a:off x="1687692" y="5410200"/>
            <a:ext cx="590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33CC"/>
                </a:solidFill>
              </a:rPr>
              <a:t>RecRefined</a:t>
            </a:r>
            <a:r>
              <a:rPr lang="en-US" sz="4000" b="1" dirty="0" smtClean="0">
                <a:solidFill>
                  <a:srgbClr val="009900"/>
                </a:solidFill>
              </a:rPr>
              <a:t> </a:t>
            </a:r>
            <a:r>
              <a:rPr lang="en-US" sz="4000" b="1" dirty="0" smtClean="0">
                <a:solidFill>
                  <a:srgbClr val="009900"/>
                </a:solidFill>
                <a:ea typeface="+mj-ea"/>
                <a:cs typeface="+mj-cs"/>
              </a:rPr>
              <a:t>Type Unfolding</a:t>
            </a:r>
            <a:endParaRPr lang="en-US" dirty="0"/>
          </a:p>
        </p:txBody>
      </p:sp>
      <p:grpSp>
        <p:nvGrpSpPr>
          <p:cNvPr id="3" name="Group 67"/>
          <p:cNvGrpSpPr/>
          <p:nvPr/>
        </p:nvGrpSpPr>
        <p:grpSpPr>
          <a:xfrm>
            <a:off x="1069072" y="2301766"/>
            <a:ext cx="3056234" cy="2489391"/>
            <a:chOff x="1069072" y="2301766"/>
            <a:chExt cx="3056234" cy="2489391"/>
          </a:xfrm>
        </p:grpSpPr>
        <p:grpSp>
          <p:nvGrpSpPr>
            <p:cNvPr id="5" name="Group 38"/>
            <p:cNvGrpSpPr/>
            <p:nvPr/>
          </p:nvGrpSpPr>
          <p:grpSpPr>
            <a:xfrm>
              <a:off x="1069072" y="2419529"/>
              <a:ext cx="1988763" cy="2371628"/>
              <a:chOff x="1219200" y="4083300"/>
              <a:chExt cx="1988763" cy="2371628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219200" y="4083300"/>
                <a:ext cx="1988763" cy="2370835"/>
              </a:xfrm>
              <a:prstGeom prst="roundRect">
                <a:avLst>
                  <a:gd name="adj" fmla="val 603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>
                <p:custDataLst>
                  <p:tags r:id="rId10"/>
                </p:custDataLst>
              </p:nvPr>
            </p:nvSpPr>
            <p:spPr>
              <a:xfrm>
                <a:off x="1427235" y="4153812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[]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11"/>
                </p:custDataLst>
              </p:nvPr>
            </p:nvSpPr>
            <p:spPr>
              <a:xfrm>
                <a:off x="2385684" y="4167460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::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2" name="Oval 71"/>
              <p:cNvSpPr/>
              <p:nvPr>
                <p:custDataLst>
                  <p:tags r:id="rId12"/>
                </p:custDataLst>
              </p:nvPr>
            </p:nvSpPr>
            <p:spPr>
              <a:xfrm>
                <a:off x="2339368" y="5013250"/>
                <a:ext cx="703375" cy="6983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int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71" idx="2"/>
                <a:endCxn id="72" idx="0"/>
              </p:cNvCxnSpPr>
              <p:nvPr>
                <p:custDataLst>
                  <p:tags r:id="rId13"/>
                </p:custDataLst>
              </p:nvPr>
            </p:nvCxnSpPr>
            <p:spPr>
              <a:xfrm rot="16200000" flipH="1">
                <a:off x="2584617" y="4906811"/>
                <a:ext cx="208894" cy="39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35"/>
              <p:cNvCxnSpPr>
                <a:stCxn id="71" idx="3"/>
                <a:endCxn id="69" idx="0"/>
              </p:cNvCxnSpPr>
              <p:nvPr>
                <p:custDataLst>
                  <p:tags r:id="rId14"/>
                </p:custDataLst>
              </p:nvPr>
            </p:nvCxnSpPr>
            <p:spPr>
              <a:xfrm flipH="1" flipV="1">
                <a:off x="2213582" y="4083300"/>
                <a:ext cx="774879" cy="402608"/>
              </a:xfrm>
              <a:prstGeom prst="bentConnector4">
                <a:avLst>
                  <a:gd name="adj1" fmla="val -57829"/>
                  <a:gd name="adj2" fmla="val 180509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9" idx="0"/>
                <a:endCxn id="69" idx="2"/>
              </p:cNvCxnSpPr>
              <p:nvPr/>
            </p:nvCxnSpPr>
            <p:spPr>
              <a:xfrm rot="16200000" flipH="1">
                <a:off x="1028164" y="5268717"/>
                <a:ext cx="2370835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/>
            <p:cNvSpPr/>
            <p:nvPr/>
          </p:nvSpPr>
          <p:spPr>
            <a:xfrm>
              <a:off x="3349131" y="2301766"/>
              <a:ext cx="776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solidFill>
                    <a:srgbClr val="291BDF"/>
                  </a:solidFill>
                  <a:latin typeface="Consolas" pitchFamily="49" charset="0"/>
                </a:rPr>
                <a:t>x&lt;V</a:t>
              </a:r>
              <a:endParaRPr lang="en-US" dirty="0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3224208" y="229076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h&lt;V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585920" y="6052742"/>
            <a:ext cx="6029325" cy="652858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prstClr val="black"/>
                </a:solidFill>
              </a:rPr>
              <a:t>Push </a:t>
            </a:r>
            <a:r>
              <a:rPr lang="en-US" sz="3600" b="1" dirty="0" smtClean="0">
                <a:solidFill>
                  <a:srgbClr val="009900"/>
                </a:solidFill>
              </a:rPr>
              <a:t>Edge Predicate </a:t>
            </a:r>
            <a:r>
              <a:rPr lang="en-US" sz="3600" dirty="0" smtClean="0">
                <a:solidFill>
                  <a:prstClr val="black"/>
                </a:solidFill>
              </a:rPr>
              <a:t>Into </a:t>
            </a:r>
            <a:r>
              <a:rPr lang="en-US" sz="3600" b="1" dirty="0" smtClean="0">
                <a:solidFill>
                  <a:srgbClr val="0033CC"/>
                </a:solidFill>
              </a:rPr>
              <a:t>Node</a:t>
            </a:r>
            <a:endParaRPr lang="en-US" sz="3600" b="1" i="1" baseline="-25000" dirty="0" smtClean="0">
              <a:solidFill>
                <a:srgbClr val="0033CC"/>
              </a:solidFill>
              <a:latin typeface="Consola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72112" y="3971921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h&lt;x</a:t>
            </a:r>
            <a:endParaRPr lang="en-US" b="1" i="1" baseline="-25000" dirty="0">
              <a:latin typeface="Consolas"/>
            </a:endParaRPr>
          </a:p>
        </p:txBody>
      </p:sp>
      <p:cxnSp>
        <p:nvCxnSpPr>
          <p:cNvPr id="38" name="Elbow Connector 37"/>
          <p:cNvCxnSpPr>
            <a:stCxn id="39" idx="2"/>
            <a:endCxn id="40" idx="1"/>
          </p:cNvCxnSpPr>
          <p:nvPr/>
        </p:nvCxnSpPr>
        <p:spPr>
          <a:xfrm rot="16200000" flipH="1">
            <a:off x="5562060" y="4745110"/>
            <a:ext cx="783250" cy="132229"/>
          </a:xfrm>
          <a:prstGeom prst="bentConnector2">
            <a:avLst/>
          </a:prstGeom>
          <a:ln w="60325">
            <a:solidFill>
              <a:srgbClr val="009900">
                <a:alpha val="30000"/>
              </a:srgbClr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>
            <p:custDataLst>
              <p:tags r:id="rId8"/>
            </p:custDataLst>
          </p:nvPr>
        </p:nvSpPr>
        <p:spPr>
          <a:xfrm>
            <a:off x="5468471" y="4038600"/>
            <a:ext cx="838200" cy="381000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>
            <p:custDataLst>
              <p:tags r:id="rId9"/>
            </p:custDataLst>
          </p:nvPr>
        </p:nvSpPr>
        <p:spPr>
          <a:xfrm>
            <a:off x="6019800" y="4936150"/>
            <a:ext cx="2819400" cy="533400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Instantiate </a:t>
            </a:r>
            <a:r>
              <a:rPr lang="en-US" sz="3600" b="1" i="1" dirty="0" smtClean="0">
                <a:solidFill>
                  <a:srgbClr val="0033CC"/>
                </a:solidFill>
              </a:rPr>
              <a:t>V</a:t>
            </a:r>
          </a:p>
        </p:txBody>
      </p:sp>
    </p:spTree>
    <p:custDataLst>
      <p:tags r:id="rId1"/>
    </p:custDataLst>
  </p:cSld>
  <p:clrMapOvr>
    <a:masterClrMapping/>
  </p:clrMapOvr>
  <p:transition advTm="47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3691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C 0.03767 0.00255 0.18507 -0.02546 0.22587 0.01528 C 0.26666 0.05602 0.2408 0.19676 0.24462 0.24445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26" grpId="0" animBg="1"/>
      <p:bldP spid="27" grpId="0" animBg="1"/>
      <p:bldP spid="27" grpId="1" animBg="1"/>
      <p:bldP spid="65" grpId="0" animBg="1"/>
      <p:bldP spid="66" grpId="0" animBg="1"/>
      <p:bldP spid="78" grpId="0"/>
      <p:bldP spid="78" grpId="1"/>
      <p:bldP spid="78" grpId="2"/>
      <p:bldP spid="35" grpId="0" animBg="1"/>
      <p:bldP spid="36" grpId="0"/>
      <p:bldP spid="39" grpId="0" animBg="1"/>
      <p:bldP spid="39" grpId="1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5481638" y="4500502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2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486400" y="4267200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1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686176" y="3528953"/>
            <a:ext cx="909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1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00800" y="3152714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19624" y="2343090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grpSp>
        <p:nvGrpSpPr>
          <p:cNvPr id="2" name="Group 180"/>
          <p:cNvGrpSpPr/>
          <p:nvPr/>
        </p:nvGrpSpPr>
        <p:grpSpPr>
          <a:xfrm>
            <a:off x="1224146" y="1567738"/>
            <a:ext cx="1366653" cy="1829594"/>
            <a:chOff x="533399" y="1650670"/>
            <a:chExt cx="1366653" cy="1829594"/>
          </a:xfrm>
        </p:grpSpPr>
        <p:sp>
          <p:nvSpPr>
            <p:cNvPr id="88" name="Rounded Rectangle 87"/>
            <p:cNvSpPr/>
            <p:nvPr/>
          </p:nvSpPr>
          <p:spPr>
            <a:xfrm>
              <a:off x="533399" y="1650670"/>
              <a:ext cx="1366653" cy="182880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>
              <p:custDataLst>
                <p:tags r:id="rId37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18" name="Rounded Rectangle 117"/>
            <p:cNvSpPr/>
            <p:nvPr>
              <p:custDataLst>
                <p:tags r:id="rId38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1266479" y="2337878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120" name="Straight Arrow Connector 119"/>
            <p:cNvCxnSpPr>
              <a:stCxn id="118" idx="2"/>
              <a:endCxn id="119" idx="0"/>
            </p:cNvCxnSpPr>
            <p:nvPr>
              <p:custDataLst>
                <p:tags r:id="rId40"/>
              </p:custDataLst>
            </p:nvPr>
          </p:nvCxnSpPr>
          <p:spPr>
            <a:xfrm rot="16200000" flipH="1">
              <a:off x="1458829" y="2249297"/>
              <a:ext cx="174009" cy="31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35"/>
            <p:cNvCxnSpPr>
              <a:stCxn id="118" idx="3"/>
              <a:endCxn id="88" idx="0"/>
            </p:cNvCxnSpPr>
            <p:nvPr>
              <p:custDataLst>
                <p:tags r:id="rId41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88" idx="0"/>
              <a:endCxn id="88" idx="2"/>
            </p:cNvCxnSpPr>
            <p:nvPr/>
          </p:nvCxnSpPr>
          <p:spPr>
            <a:xfrm rot="16200000" flipH="1">
              <a:off x="302326" y="2565070"/>
              <a:ext cx="1828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2868882" y="1581090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90599" y="1143000"/>
            <a:ext cx="2595563" cy="24003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>
            <p:custDataLst>
              <p:tags r:id="rId2"/>
            </p:custDataLst>
          </p:nvPr>
        </p:nvSpPr>
        <p:spPr>
          <a:xfrm>
            <a:off x="1315610" y="1653640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3" name="Rounded Rectangle 232"/>
          <p:cNvSpPr/>
          <p:nvPr>
            <p:custDataLst>
              <p:tags r:id="rId3"/>
            </p:custDataLst>
          </p:nvPr>
        </p:nvSpPr>
        <p:spPr>
          <a:xfrm>
            <a:off x="2010323" y="1649311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4" name="Oval 23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952625" y="2255468"/>
            <a:ext cx="560779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  <a:latin typeface="Calibri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Calibri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int</a:t>
            </a:r>
          </a:p>
        </p:txBody>
      </p:sp>
      <p:cxnSp>
        <p:nvCxnSpPr>
          <p:cNvPr id="235" name="Straight Arrow Connector 234"/>
          <p:cNvCxnSpPr>
            <a:stCxn id="233" idx="2"/>
            <a:endCxn id="234" idx="0"/>
          </p:cNvCxnSpPr>
          <p:nvPr>
            <p:custDataLst>
              <p:tags r:id="rId5"/>
            </p:custDataLst>
          </p:nvPr>
        </p:nvCxnSpPr>
        <p:spPr>
          <a:xfrm rot="5400000">
            <a:off x="2141391" y="2157155"/>
            <a:ext cx="189938" cy="6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35"/>
          <p:cNvGrpSpPr/>
          <p:nvPr/>
        </p:nvGrpSpPr>
        <p:grpSpPr>
          <a:xfrm>
            <a:off x="3024248" y="2346757"/>
            <a:ext cx="1366653" cy="1829594"/>
            <a:chOff x="533399" y="1650670"/>
            <a:chExt cx="1366653" cy="1829594"/>
          </a:xfrm>
        </p:grpSpPr>
        <p:sp>
          <p:nvSpPr>
            <p:cNvPr id="237" name="Rounded Rectangle 236"/>
            <p:cNvSpPr/>
            <p:nvPr/>
          </p:nvSpPr>
          <p:spPr>
            <a:xfrm>
              <a:off x="533399" y="1650670"/>
              <a:ext cx="1366653" cy="182880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ounded Rectangle 237"/>
            <p:cNvSpPr/>
            <p:nvPr>
              <p:custDataLst>
                <p:tags r:id="rId32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39" name="Rounded Rectangle 238"/>
            <p:cNvSpPr/>
            <p:nvPr>
              <p:custDataLst>
                <p:tags r:id="rId33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40" name="Oval 239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1267118" y="2365174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241" name="Straight Arrow Connector 240"/>
            <p:cNvCxnSpPr>
              <a:stCxn id="239" idx="2"/>
              <a:endCxn id="240" idx="0"/>
            </p:cNvCxnSpPr>
            <p:nvPr>
              <p:custDataLst>
                <p:tags r:id="rId35"/>
              </p:custDataLst>
            </p:nvPr>
          </p:nvCxnSpPr>
          <p:spPr>
            <a:xfrm rot="16200000" flipH="1">
              <a:off x="1445500" y="2262625"/>
              <a:ext cx="201305" cy="37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Arrow Connector 35"/>
            <p:cNvCxnSpPr>
              <a:stCxn id="239" idx="3"/>
              <a:endCxn id="237" idx="0"/>
            </p:cNvCxnSpPr>
            <p:nvPr>
              <p:custDataLst>
                <p:tags r:id="rId36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7" idx="0"/>
              <a:endCxn id="237" idx="2"/>
            </p:cNvCxnSpPr>
            <p:nvPr/>
          </p:nvCxnSpPr>
          <p:spPr>
            <a:xfrm rot="16200000" flipH="1">
              <a:off x="302326" y="2565070"/>
              <a:ext cx="1828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235"/>
          <p:cNvGrpSpPr/>
          <p:nvPr/>
        </p:nvGrpSpPr>
        <p:grpSpPr>
          <a:xfrm>
            <a:off x="4810494" y="3146361"/>
            <a:ext cx="1433144" cy="1829594"/>
            <a:chOff x="533399" y="1650670"/>
            <a:chExt cx="1433144" cy="1829594"/>
          </a:xfrm>
        </p:grpSpPr>
        <p:sp>
          <p:nvSpPr>
            <p:cNvPr id="77" name="Rounded Rectangle 76"/>
            <p:cNvSpPr/>
            <p:nvPr/>
          </p:nvSpPr>
          <p:spPr>
            <a:xfrm>
              <a:off x="533399" y="1650670"/>
              <a:ext cx="1433144" cy="182880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>
              <p:custDataLst>
                <p:tags r:id="rId27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79" name="Rounded Rectangle 78"/>
            <p:cNvSpPr/>
            <p:nvPr>
              <p:custDataLst>
                <p:tags r:id="rId28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1278837" y="2347403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81" name="Straight Arrow Connector 80"/>
            <p:cNvCxnSpPr>
              <a:stCxn id="79" idx="2"/>
              <a:endCxn id="80" idx="0"/>
            </p:cNvCxnSpPr>
            <p:nvPr>
              <p:custDataLst>
                <p:tags r:id="rId30"/>
              </p:custDataLst>
            </p:nvPr>
          </p:nvCxnSpPr>
          <p:spPr>
            <a:xfrm rot="16200000" flipH="1">
              <a:off x="1460245" y="2247881"/>
              <a:ext cx="183534" cy="155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35"/>
            <p:cNvCxnSpPr>
              <a:stCxn id="79" idx="3"/>
              <a:endCxn id="77" idx="0"/>
            </p:cNvCxnSpPr>
            <p:nvPr>
              <p:custDataLst>
                <p:tags r:id="rId31"/>
              </p:custDataLst>
            </p:nvPr>
          </p:nvCxnSpPr>
          <p:spPr>
            <a:xfrm flipH="1" flipV="1">
              <a:off x="1249971" y="1650670"/>
              <a:ext cx="523667" cy="305090"/>
            </a:xfrm>
            <a:prstGeom prst="bentConnector4">
              <a:avLst>
                <a:gd name="adj1" fmla="val -80491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7" idx="0"/>
              <a:endCxn id="77" idx="2"/>
            </p:cNvCxnSpPr>
            <p:nvPr/>
          </p:nvCxnSpPr>
          <p:spPr>
            <a:xfrm rot="16200000" flipH="1">
              <a:off x="335571" y="2565070"/>
              <a:ext cx="1828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223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1. Representation: </a:t>
            </a:r>
            <a:r>
              <a:rPr lang="en-US" sz="3600" b="1" dirty="0" err="1" smtClean="0">
                <a:solidFill>
                  <a:srgbClr val="0033CC"/>
                </a:solidFill>
              </a:rPr>
              <a:t>RecRefined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  <a:r>
              <a:rPr lang="en-US" sz="3600" b="1" dirty="0" err="1" smtClean="0">
                <a:solidFill>
                  <a:srgbClr val="009900"/>
                </a:solidFill>
              </a:rPr>
              <a:t>RecTypes</a:t>
            </a:r>
            <a:endParaRPr lang="en-US" sz="3600" dirty="0"/>
          </a:p>
        </p:txBody>
      </p:sp>
      <p:sp>
        <p:nvSpPr>
          <p:cNvPr id="67" name="Rectangle 66"/>
          <p:cNvSpPr/>
          <p:nvPr/>
        </p:nvSpPr>
        <p:spPr>
          <a:xfrm>
            <a:off x="2924049" y="1981201"/>
            <a:ext cx="1790825" cy="24907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724400" y="2743201"/>
            <a:ext cx="2438400" cy="235743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795589" y="1600200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1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553325" y="5457824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3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&lt;x</a:t>
            </a:r>
            <a:endParaRPr lang="en-US" b="1" i="1" baseline="-25000" dirty="0">
              <a:latin typeface="Consolas"/>
            </a:endParaRPr>
          </a:p>
        </p:txBody>
      </p:sp>
      <p:cxnSp>
        <p:nvCxnSpPr>
          <p:cNvPr id="244" name="Straight Arrow Connector 35"/>
          <p:cNvCxnSpPr>
            <a:stCxn id="233" idx="3"/>
          </p:cNvCxnSpPr>
          <p:nvPr>
            <p:custDataLst>
              <p:tags r:id="rId7"/>
            </p:custDataLst>
          </p:nvPr>
        </p:nvCxnSpPr>
        <p:spPr>
          <a:xfrm>
            <a:off x="2469085" y="1857421"/>
            <a:ext cx="576688" cy="489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35"/>
          <p:cNvCxnSpPr>
            <a:stCxn id="233" idx="3"/>
            <a:endCxn id="68" idx="0"/>
          </p:cNvCxnSpPr>
          <p:nvPr>
            <p:custDataLst>
              <p:tags r:id="rId8"/>
            </p:custDataLst>
          </p:nvPr>
        </p:nvCxnSpPr>
        <p:spPr>
          <a:xfrm>
            <a:off x="2469085" y="1857421"/>
            <a:ext cx="877568" cy="5582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35"/>
          <p:cNvCxnSpPr>
            <a:stCxn id="73" idx="3"/>
          </p:cNvCxnSpPr>
          <p:nvPr>
            <p:custDataLst>
              <p:tags r:id="rId9"/>
            </p:custDataLst>
          </p:nvPr>
        </p:nvCxnSpPr>
        <p:spPr>
          <a:xfrm>
            <a:off x="4274381" y="2647500"/>
            <a:ext cx="584605" cy="507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>
            <p:custDataLst>
              <p:tags r:id="rId10"/>
            </p:custDataLst>
          </p:nvPr>
        </p:nvSpPr>
        <p:spPr>
          <a:xfrm>
            <a:off x="3117272" y="2415640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3" name="Rounded Rectangle 72"/>
          <p:cNvSpPr/>
          <p:nvPr>
            <p:custDataLst>
              <p:tags r:id="rId11"/>
            </p:custDataLst>
          </p:nvPr>
        </p:nvSpPr>
        <p:spPr>
          <a:xfrm>
            <a:off x="3815619" y="2439390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4" name="Oval 73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3762376" y="3045547"/>
            <a:ext cx="560779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int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stCxn id="73" idx="2"/>
            <a:endCxn id="74" idx="0"/>
          </p:cNvCxnSpPr>
          <p:nvPr>
            <p:custDataLst>
              <p:tags r:id="rId13"/>
            </p:custDataLst>
          </p:nvPr>
        </p:nvCxnSpPr>
        <p:spPr>
          <a:xfrm rot="5400000">
            <a:off x="3948914" y="2949461"/>
            <a:ext cx="189938" cy="2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35"/>
          <p:cNvCxnSpPr>
            <a:stCxn id="233" idx="3"/>
            <a:endCxn id="73" idx="0"/>
          </p:cNvCxnSpPr>
          <p:nvPr>
            <p:custDataLst>
              <p:tags r:id="rId14"/>
            </p:custDataLst>
          </p:nvPr>
        </p:nvCxnSpPr>
        <p:spPr>
          <a:xfrm>
            <a:off x="2469085" y="1857421"/>
            <a:ext cx="1575915" cy="581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>
            <p:custDataLst>
              <p:tags r:id="rId15"/>
            </p:custDataLst>
          </p:nvPr>
        </p:nvSpPr>
        <p:spPr>
          <a:xfrm>
            <a:off x="4901284" y="3223859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97" name="Rounded Rectangle 96"/>
          <p:cNvSpPr/>
          <p:nvPr>
            <p:custDataLst>
              <p:tags r:id="rId16"/>
            </p:custDataLst>
          </p:nvPr>
        </p:nvSpPr>
        <p:spPr>
          <a:xfrm>
            <a:off x="5594806" y="3247609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98" name="Oval 97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5535221" y="3839541"/>
            <a:ext cx="560779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int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>
            <a:stCxn id="97" idx="2"/>
            <a:endCxn id="98" idx="0"/>
          </p:cNvCxnSpPr>
          <p:nvPr>
            <p:custDataLst>
              <p:tags r:id="rId18"/>
            </p:custDataLst>
          </p:nvPr>
        </p:nvCxnSpPr>
        <p:spPr>
          <a:xfrm rot="5400000">
            <a:off x="5732043" y="3747396"/>
            <a:ext cx="175713" cy="8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35"/>
          <p:cNvCxnSpPr>
            <a:stCxn id="97" idx="3"/>
          </p:cNvCxnSpPr>
          <p:nvPr>
            <p:custDataLst>
              <p:tags r:id="rId19"/>
            </p:custDataLst>
          </p:nvPr>
        </p:nvCxnSpPr>
        <p:spPr>
          <a:xfrm>
            <a:off x="6053568" y="3455719"/>
            <a:ext cx="775857" cy="338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35"/>
          <p:cNvCxnSpPr>
            <a:stCxn id="73" idx="3"/>
            <a:endCxn id="95" idx="0"/>
          </p:cNvCxnSpPr>
          <p:nvPr>
            <p:custDataLst>
              <p:tags r:id="rId20"/>
            </p:custDataLst>
          </p:nvPr>
        </p:nvCxnSpPr>
        <p:spPr>
          <a:xfrm>
            <a:off x="4274381" y="2647500"/>
            <a:ext cx="856284" cy="576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35"/>
          <p:cNvCxnSpPr>
            <a:stCxn id="73" idx="3"/>
            <a:endCxn id="97" idx="0"/>
          </p:cNvCxnSpPr>
          <p:nvPr>
            <p:custDataLst>
              <p:tags r:id="rId21"/>
            </p:custDataLst>
          </p:nvPr>
        </p:nvCxnSpPr>
        <p:spPr>
          <a:xfrm>
            <a:off x="4274381" y="2647500"/>
            <a:ext cx="1549806" cy="60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600611" y="1157288"/>
            <a:ext cx="30814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33CC"/>
                </a:solidFill>
              </a:rPr>
              <a:t>RecRefined</a:t>
            </a:r>
            <a:r>
              <a:rPr lang="en-US" sz="3600" b="1" dirty="0" smtClean="0">
                <a:solidFill>
                  <a:srgbClr val="009900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009900"/>
                </a:solidFill>
              </a:rPr>
              <a:t>Type </a:t>
            </a:r>
            <a:r>
              <a:rPr lang="en-US" sz="3600" b="1" dirty="0" smtClean="0">
                <a:solidFill>
                  <a:srgbClr val="009900"/>
                </a:solidFill>
                <a:ea typeface="+mj-ea"/>
                <a:cs typeface="+mj-cs"/>
              </a:rPr>
              <a:t>Unfolding</a:t>
            </a:r>
            <a:endParaRPr 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4724400" y="2286000"/>
            <a:ext cx="623888" cy="4572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3671888" y="3505200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1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2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29152" y="2343090"/>
            <a:ext cx="1619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2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457824" y="4257672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1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3</a:t>
            </a:r>
            <a:endParaRPr lang="en-US" b="1" i="1" baseline="-25000" dirty="0">
              <a:latin typeface="Consolas"/>
            </a:endParaRPr>
          </a:p>
        </p:txBody>
      </p:sp>
      <p:grpSp>
        <p:nvGrpSpPr>
          <p:cNvPr id="5" name="Group 235"/>
          <p:cNvGrpSpPr/>
          <p:nvPr/>
        </p:nvGrpSpPr>
        <p:grpSpPr>
          <a:xfrm>
            <a:off x="6847181" y="3771736"/>
            <a:ext cx="1453857" cy="2114590"/>
            <a:chOff x="533399" y="1650670"/>
            <a:chExt cx="1453857" cy="1829487"/>
          </a:xfrm>
        </p:grpSpPr>
        <p:sp>
          <p:nvSpPr>
            <p:cNvPr id="105" name="Rounded Rectangle 104"/>
            <p:cNvSpPr/>
            <p:nvPr/>
          </p:nvSpPr>
          <p:spPr>
            <a:xfrm>
              <a:off x="533399" y="1650670"/>
              <a:ext cx="1453857" cy="182880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>
              <p:custDataLst>
                <p:tags r:id="rId22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08" name="Rounded Rectangle 107"/>
            <p:cNvSpPr/>
            <p:nvPr>
              <p:custDataLst>
                <p:tags r:id="rId23"/>
              </p:custDataLst>
            </p:nvPr>
          </p:nvSpPr>
          <p:spPr>
            <a:xfrm>
              <a:off x="1402082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1348756" y="2324230"/>
              <a:ext cx="561860" cy="48853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10" name="Straight Arrow Connector 109"/>
            <p:cNvCxnSpPr>
              <a:stCxn id="108" idx="2"/>
              <a:endCxn id="109" idx="0"/>
            </p:cNvCxnSpPr>
            <p:nvPr>
              <p:custDataLst>
                <p:tags r:id="rId25"/>
              </p:custDataLst>
            </p:nvPr>
          </p:nvCxnSpPr>
          <p:spPr>
            <a:xfrm rot="5400000">
              <a:off x="1550395" y="2243161"/>
              <a:ext cx="160361" cy="17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35"/>
            <p:cNvCxnSpPr>
              <a:stCxn id="108" idx="3"/>
              <a:endCxn id="105" idx="0"/>
            </p:cNvCxnSpPr>
            <p:nvPr>
              <p:custDataLst>
                <p:tags r:id="rId26"/>
              </p:custDataLst>
            </p:nvPr>
          </p:nvCxnSpPr>
          <p:spPr>
            <a:xfrm flipH="1" flipV="1">
              <a:off x="1260328" y="1650670"/>
              <a:ext cx="600516" cy="305090"/>
            </a:xfrm>
            <a:prstGeom prst="bentConnector4">
              <a:avLst>
                <a:gd name="adj1" fmla="val -59118"/>
                <a:gd name="adj2" fmla="val 164826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345928" y="2564963"/>
              <a:ext cx="1828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4" name="Rectangle 113"/>
          <p:cNvSpPr/>
          <p:nvPr/>
        </p:nvSpPr>
        <p:spPr>
          <a:xfrm>
            <a:off x="5472112" y="4476690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2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3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353176" y="3152776"/>
            <a:ext cx="1619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3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7543800" y="4986336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1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558088" y="5205354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2000" b="1" i="1" baseline="-25000" dirty="0" smtClean="0">
                <a:solidFill>
                  <a:srgbClr val="291BDF"/>
                </a:solidFill>
                <a:latin typeface="Consolas"/>
              </a:rPr>
              <a:t>2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8526730" y="3814764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33400" y="5366942"/>
            <a:ext cx="6042300" cy="1186258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9900"/>
                </a:solidFill>
              </a:rPr>
              <a:t>Universal</a:t>
            </a:r>
            <a:r>
              <a:rPr lang="en-US" sz="3200" b="1" dirty="0" smtClean="0">
                <a:solidFill>
                  <a:srgbClr val="4F81BD"/>
                </a:solidFill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Recursive Data Property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3200" b="1" i="1" baseline="-25000" dirty="0" smtClean="0">
                <a:solidFill>
                  <a:srgbClr val="291BDF"/>
                </a:solidFill>
                <a:latin typeface="Consolas"/>
              </a:rPr>
              <a:t>1 </a:t>
            </a:r>
            <a:r>
              <a:rPr lang="en-US" sz="3200" b="1" i="1" dirty="0" smtClean="0">
                <a:solidFill>
                  <a:srgbClr val="0033CC"/>
                </a:solidFill>
                <a:latin typeface="Consolas" pitchFamily="49" charset="0"/>
              </a:rPr>
              <a:t>&lt;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 h</a:t>
            </a:r>
            <a:r>
              <a:rPr lang="en-US" sz="3200" b="1" i="1" baseline="-25000" dirty="0" smtClean="0">
                <a:solidFill>
                  <a:srgbClr val="291BDF"/>
                </a:solidFill>
                <a:latin typeface="Consolas"/>
              </a:rPr>
              <a:t>2</a:t>
            </a:r>
            <a:r>
              <a:rPr lang="en-US" sz="3200" b="1" i="1" dirty="0" smtClean="0">
                <a:solidFill>
                  <a:srgbClr val="0033CC"/>
                </a:solidFill>
                <a:latin typeface="Consolas" pitchFamily="49" charset="0"/>
              </a:rPr>
              <a:t> &lt;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 h</a:t>
            </a:r>
            <a:r>
              <a:rPr lang="en-US" sz="3200" b="1" i="1" baseline="-25000" dirty="0" smtClean="0">
                <a:solidFill>
                  <a:srgbClr val="291BDF"/>
                </a:solidFill>
                <a:latin typeface="Consolas"/>
              </a:rPr>
              <a:t>3</a:t>
            </a:r>
            <a:r>
              <a:rPr lang="en-US" sz="3200" b="1" i="1" dirty="0" smtClean="0">
                <a:solidFill>
                  <a:srgbClr val="0033CC"/>
                </a:solidFill>
                <a:latin typeface="Consolas" pitchFamily="49" charset="0"/>
              </a:rPr>
              <a:t> &lt; …</a:t>
            </a:r>
            <a:endParaRPr lang="en-US" sz="3200" b="1" i="1" baseline="-25000" dirty="0" smtClean="0">
              <a:solidFill>
                <a:srgbClr val="0033CC"/>
              </a:solidFill>
              <a:latin typeface="Consolas" pitchFamily="49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33400" y="5410200"/>
            <a:ext cx="6042300" cy="1186258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9900"/>
                </a:solidFill>
              </a:rPr>
              <a:t>Universal</a:t>
            </a:r>
            <a:r>
              <a:rPr lang="en-US" sz="3200" b="1" dirty="0" smtClean="0">
                <a:solidFill>
                  <a:srgbClr val="4F81BD"/>
                </a:solidFill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Recursive Data Property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Consolas" pitchFamily="49" charset="0"/>
              </a:rPr>
              <a:t>l:</a:t>
            </a:r>
            <a:r>
              <a:rPr lang="en-US" sz="16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16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  <a:endParaRPr lang="en-US" sz="32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612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 L 0.09375 0.277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9219 0.312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2969 0.3375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1" grpId="0"/>
      <p:bldP spid="71" grpId="0"/>
      <p:bldP spid="71" grpId="2"/>
      <p:bldP spid="70" grpId="1"/>
      <p:bldP spid="66" grpId="0" animBg="1"/>
      <p:bldP spid="145" grpId="0" animBg="1"/>
      <p:bldP spid="145" grpId="1" animBg="1"/>
      <p:bldP spid="233" grpId="0" animBg="1"/>
      <p:bldP spid="67" grpId="0" animBg="1"/>
      <p:bldP spid="94" grpId="0" animBg="1"/>
      <p:bldP spid="64" grpId="0"/>
      <p:bldP spid="68" grpId="0" animBg="1"/>
      <p:bldP spid="68" grpId="1" animBg="1"/>
      <p:bldP spid="95" grpId="0" animBg="1"/>
      <p:bldP spid="95" grpId="1" animBg="1"/>
      <p:bldP spid="97" grpId="0" animBg="1"/>
      <p:bldP spid="98" grpId="0" animBg="1"/>
      <p:bldP spid="84" grpId="0" animBg="1"/>
      <p:bldP spid="90" grpId="0"/>
      <p:bldP spid="90" grpId="1"/>
      <p:bldP spid="90" grpId="2"/>
      <p:bldP spid="93" grpId="0"/>
      <p:bldP spid="114" grpId="0"/>
      <p:bldP spid="117" grpId="1"/>
      <p:bldP spid="117" grpId="2"/>
      <p:bldP spid="126" grpId="0"/>
      <p:bldP spid="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5975626" y="1447802"/>
            <a:ext cx="2762248" cy="4538659"/>
          </a:xfrm>
          <a:prstGeom prst="roundRect">
            <a:avLst>
              <a:gd name="adj" fmla="val 170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832627" y="1438277"/>
            <a:ext cx="1104899" cy="4043362"/>
          </a:xfrm>
          <a:prstGeom prst="roundRect">
            <a:avLst>
              <a:gd name="adj" fmla="val 480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81000" y="1443038"/>
            <a:ext cx="2841900" cy="4043362"/>
          </a:xfrm>
          <a:prstGeom prst="roundRect">
            <a:avLst>
              <a:gd name="adj" fmla="val 480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2. Instantiation Algorithm: </a:t>
            </a:r>
            <a:r>
              <a:rPr lang="en-US" sz="4000" b="1" dirty="0" smtClean="0">
                <a:solidFill>
                  <a:srgbClr val="009900"/>
                </a:solidFill>
              </a:rPr>
              <a:t>Unfold</a:t>
            </a:r>
            <a:endParaRPr lang="en-US" sz="4000" b="1" dirty="0">
              <a:solidFill>
                <a:srgbClr val="009900"/>
              </a:solidFill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472173" y="1905000"/>
            <a:ext cx="1988763" cy="2088900"/>
            <a:chOff x="1219200" y="4083299"/>
            <a:chExt cx="1988763" cy="2088900"/>
          </a:xfrm>
        </p:grpSpPr>
        <p:sp>
          <p:nvSpPr>
            <p:cNvPr id="53" name="Rounded Rectangle 52"/>
            <p:cNvSpPr/>
            <p:nvPr/>
          </p:nvSpPr>
          <p:spPr>
            <a:xfrm>
              <a:off x="1219200" y="4083299"/>
              <a:ext cx="1988763" cy="2088107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>
              <p:custDataLst>
                <p:tags r:id="rId16"/>
              </p:custDataLst>
            </p:nvPr>
          </p:nvSpPr>
          <p:spPr>
            <a:xfrm>
              <a:off x="1427235" y="423570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5" name="Rounded Rectangle 54"/>
            <p:cNvSpPr/>
            <p:nvPr>
              <p:custDataLst>
                <p:tags r:id="rId17"/>
              </p:custDataLst>
            </p:nvPr>
          </p:nvSpPr>
          <p:spPr>
            <a:xfrm>
              <a:off x="2385684" y="42493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6" name="Oval 55"/>
            <p:cNvSpPr/>
            <p:nvPr>
              <p:custDataLst>
                <p:tags r:id="rId18"/>
              </p:custDataLst>
            </p:nvPr>
          </p:nvSpPr>
          <p:spPr>
            <a:xfrm>
              <a:off x="2339368" y="5073899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5" idx="2"/>
              <a:endCxn id="56" idx="0"/>
            </p:cNvCxnSpPr>
            <p:nvPr>
              <p:custDataLst>
                <p:tags r:id="rId19"/>
              </p:custDataLst>
            </p:nvPr>
          </p:nvCxnSpPr>
          <p:spPr>
            <a:xfrm rot="16200000" flipH="1">
              <a:off x="2595237" y="4978079"/>
              <a:ext cx="187655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35"/>
            <p:cNvCxnSpPr>
              <a:stCxn id="55" idx="3"/>
              <a:endCxn id="53" idx="0"/>
            </p:cNvCxnSpPr>
            <p:nvPr>
              <p:custDataLst>
                <p:tags r:id="rId20"/>
              </p:custDataLst>
            </p:nvPr>
          </p:nvCxnSpPr>
          <p:spPr>
            <a:xfrm flipH="1" flipV="1">
              <a:off x="2213582" y="4083299"/>
              <a:ext cx="774879" cy="484497"/>
            </a:xfrm>
            <a:prstGeom prst="bentConnector4">
              <a:avLst>
                <a:gd name="adj1" fmla="val -57829"/>
                <a:gd name="adj2" fmla="val 16690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3" idx="0"/>
              <a:endCxn id="53" idx="2"/>
            </p:cNvCxnSpPr>
            <p:nvPr/>
          </p:nvCxnSpPr>
          <p:spPr>
            <a:xfrm rot="16200000" flipH="1">
              <a:off x="1169528" y="5127352"/>
              <a:ext cx="2088107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Elbow Connector 30"/>
          <p:cNvCxnSpPr/>
          <p:nvPr>
            <p:custDataLst>
              <p:tags r:id="rId3"/>
            </p:custDataLst>
          </p:nvPr>
        </p:nvCxnSpPr>
        <p:spPr>
          <a:xfrm flipV="1">
            <a:off x="2932387" y="3200363"/>
            <a:ext cx="1828800" cy="111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>
            <p:custDataLst>
              <p:tags r:id="rId4"/>
            </p:custDataLst>
          </p:nvPr>
        </p:nvSpPr>
        <p:spPr>
          <a:xfrm>
            <a:off x="3258094" y="2532820"/>
            <a:ext cx="1191838" cy="512930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Unfold</a:t>
            </a:r>
          </a:p>
        </p:txBody>
      </p:sp>
      <p:grpSp>
        <p:nvGrpSpPr>
          <p:cNvPr id="4" name="Group 76"/>
          <p:cNvGrpSpPr/>
          <p:nvPr/>
        </p:nvGrpSpPr>
        <p:grpSpPr>
          <a:xfrm>
            <a:off x="5019836" y="1905001"/>
            <a:ext cx="2944316" cy="2088900"/>
            <a:chOff x="5502999" y="4083300"/>
            <a:chExt cx="2944316" cy="2088900"/>
          </a:xfrm>
        </p:grpSpPr>
        <p:sp>
          <p:nvSpPr>
            <p:cNvPr id="65" name="Rounded Rectangle 64"/>
            <p:cNvSpPr/>
            <p:nvPr>
              <p:custDataLst>
                <p:tags r:id="rId7"/>
              </p:custDataLst>
            </p:nvPr>
          </p:nvSpPr>
          <p:spPr>
            <a:xfrm>
              <a:off x="5555973" y="4206766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66" name="Oval 65"/>
            <p:cNvSpPr/>
            <p:nvPr>
              <p:custDataLst>
                <p:tags r:id="rId8"/>
              </p:custDataLst>
            </p:nvPr>
          </p:nvSpPr>
          <p:spPr>
            <a:xfrm>
              <a:off x="5502999" y="5073899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Consolas" pitchFamily="49" charset="0"/>
                </a:rPr>
                <a:t>h</a:t>
              </a:r>
              <a:r>
                <a:rPr lang="en-US" b="1" dirty="0" smtClean="0">
                  <a:solidFill>
                    <a:prstClr val="black"/>
                  </a:solidFill>
                </a:rPr>
                <a:t>: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int</a:t>
              </a:r>
              <a:endParaRPr lang="en-US" sz="2400" dirty="0" smtClean="0">
                <a:solidFill>
                  <a:schemeClr val="tx1"/>
                </a:solidFill>
                <a:latin typeface="Calibri"/>
              </a:endParaRPr>
            </a:p>
          </p:txBody>
        </p:sp>
        <p:cxnSp>
          <p:nvCxnSpPr>
            <p:cNvPr id="67" name="Straight Arrow Connector 66"/>
            <p:cNvCxnSpPr>
              <a:stCxn id="65" idx="2"/>
              <a:endCxn id="66" idx="0"/>
            </p:cNvCxnSpPr>
            <p:nvPr>
              <p:custDataLst>
                <p:tags r:id="rId9"/>
              </p:custDataLst>
            </p:nvPr>
          </p:nvCxnSpPr>
          <p:spPr>
            <a:xfrm rot="5400000">
              <a:off x="5740907" y="4957443"/>
              <a:ext cx="230237" cy="2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38"/>
            <p:cNvGrpSpPr/>
            <p:nvPr/>
          </p:nvGrpSpPr>
          <p:grpSpPr>
            <a:xfrm>
              <a:off x="6506413" y="4083300"/>
              <a:ext cx="1940902" cy="2088900"/>
              <a:chOff x="1267061" y="4083299"/>
              <a:chExt cx="1940902" cy="20889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267061" y="4083299"/>
                <a:ext cx="1940902" cy="2088107"/>
              </a:xfrm>
              <a:prstGeom prst="roundRect">
                <a:avLst>
                  <a:gd name="adj" fmla="val 603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>
                <p:custDataLst>
                  <p:tags r:id="rId11"/>
                </p:custDataLst>
              </p:nvPr>
            </p:nvSpPr>
            <p:spPr>
              <a:xfrm>
                <a:off x="1427235" y="4235700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[]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12"/>
                </p:custDataLst>
              </p:nvPr>
            </p:nvSpPr>
            <p:spPr>
              <a:xfrm>
                <a:off x="2385684" y="4249348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::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2" name="Oval 71"/>
              <p:cNvSpPr/>
              <p:nvPr>
                <p:custDataLst>
                  <p:tags r:id="rId13"/>
                </p:custDataLst>
              </p:nvPr>
            </p:nvSpPr>
            <p:spPr>
              <a:xfrm>
                <a:off x="2339368" y="5073898"/>
                <a:ext cx="703375" cy="6983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int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71" idx="2"/>
                <a:endCxn id="72" idx="0"/>
              </p:cNvCxnSpPr>
              <p:nvPr>
                <p:custDataLst>
                  <p:tags r:id="rId14"/>
                </p:custDataLst>
              </p:nvPr>
            </p:nvCxnSpPr>
            <p:spPr>
              <a:xfrm rot="16200000" flipH="1">
                <a:off x="2595237" y="4978079"/>
                <a:ext cx="187654" cy="39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35"/>
              <p:cNvCxnSpPr>
                <a:stCxn id="71" idx="3"/>
                <a:endCxn id="69" idx="0"/>
              </p:cNvCxnSpPr>
              <p:nvPr>
                <p:custDataLst>
                  <p:tags r:id="rId15"/>
                </p:custDataLst>
              </p:nvPr>
            </p:nvCxnSpPr>
            <p:spPr>
              <a:xfrm flipH="1" flipV="1">
                <a:off x="2237512" y="4083299"/>
                <a:ext cx="750949" cy="484497"/>
              </a:xfrm>
              <a:prstGeom prst="bentConnector4">
                <a:avLst>
                  <a:gd name="adj1" fmla="val -59671"/>
                  <a:gd name="adj2" fmla="val 147183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9" idx="0"/>
                <a:endCxn id="69" idx="2"/>
              </p:cNvCxnSpPr>
              <p:nvPr/>
            </p:nvCxnSpPr>
            <p:spPr>
              <a:xfrm rot="16200000" flipH="1">
                <a:off x="1193458" y="5127352"/>
                <a:ext cx="2088107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Arrow Connector 35"/>
            <p:cNvCxnSpPr/>
            <p:nvPr>
              <p:custDataLst>
                <p:tags r:id="rId10"/>
              </p:custDataLst>
            </p:nvPr>
          </p:nvCxnSpPr>
          <p:spPr>
            <a:xfrm flipV="1">
              <a:off x="6158750" y="4540499"/>
              <a:ext cx="338418" cy="4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Rectangle 95"/>
          <p:cNvSpPr/>
          <p:nvPr/>
        </p:nvSpPr>
        <p:spPr>
          <a:xfrm>
            <a:off x="417787" y="4890448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l: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60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  <a:endParaRPr lang="en-US" sz="2400" dirty="0" smtClean="0">
              <a:solidFill>
                <a:srgbClr val="0099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780522" y="4890448"/>
            <a:ext cx="1466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h: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endParaRPr lang="en-US" sz="32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038105" y="4890448"/>
            <a:ext cx="2714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t: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105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 &amp; 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{h&lt;x}</a:t>
            </a:r>
            <a:r>
              <a:rPr lang="en-US" sz="105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</a:p>
        </p:txBody>
      </p:sp>
      <p:cxnSp>
        <p:nvCxnSpPr>
          <p:cNvPr id="116" name="Elbow Connector 30"/>
          <p:cNvCxnSpPr/>
          <p:nvPr>
            <p:custDataLst>
              <p:tags r:id="rId5"/>
            </p:custDataLst>
          </p:nvPr>
        </p:nvCxnSpPr>
        <p:spPr>
          <a:xfrm flipV="1">
            <a:off x="2960963" y="5181600"/>
            <a:ext cx="1828800" cy="111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>
            <p:custDataLst>
              <p:tags r:id="rId6"/>
            </p:custDataLst>
          </p:nvPr>
        </p:nvSpPr>
        <p:spPr>
          <a:xfrm>
            <a:off x="2799034" y="5547814"/>
            <a:ext cx="2124075" cy="548186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Instantiate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971578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17996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160987" y="4572000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=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</a:rPr>
              <a:t>::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7928251" y="229618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32323" y="229618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80523" y="351538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h&lt;x</a:t>
            </a:r>
            <a:endParaRPr lang="en-US" b="1" i="1" baseline="-25000" dirty="0">
              <a:latin typeface="Consolas"/>
            </a:endParaRPr>
          </a:p>
        </p:txBody>
      </p:sp>
    </p:spTree>
    <p:custDataLst>
      <p:tags r:id="rId1"/>
    </p:custDataLst>
  </p:cSld>
  <p:clrMapOvr>
    <a:masterClrMapping/>
  </p:clrMapOvr>
  <p:transition advTm="19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  <p:bldP spid="42" grpId="2" animBg="1"/>
      <p:bldP spid="41" grpId="0" animBg="1"/>
      <p:bldP spid="41" grpId="1" animBg="1"/>
      <p:bldP spid="61" grpId="0" animBg="1"/>
      <p:bldP spid="96" grpId="0"/>
      <p:bldP spid="109" grpId="0"/>
      <p:bldP spid="115" grpId="0"/>
      <p:bldP spid="117" grpId="0" animBg="1"/>
      <p:bldP spid="118" grpId="0"/>
      <p:bldP spid="120" grpId="0"/>
      <p:bldP spid="34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5975626" y="1447802"/>
            <a:ext cx="2762248" cy="4538659"/>
          </a:xfrm>
          <a:prstGeom prst="roundRect">
            <a:avLst>
              <a:gd name="adj" fmla="val 170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832627" y="1438277"/>
            <a:ext cx="1104899" cy="4043362"/>
          </a:xfrm>
          <a:prstGeom prst="roundRect">
            <a:avLst>
              <a:gd name="adj" fmla="val 480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81000" y="1443038"/>
            <a:ext cx="2841900" cy="4043362"/>
          </a:xfrm>
          <a:prstGeom prst="roundRect">
            <a:avLst>
              <a:gd name="adj" fmla="val 480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 Generalization Algorithm: </a:t>
            </a:r>
            <a:r>
              <a:rPr lang="en-US" sz="4000" b="1" dirty="0" smtClean="0">
                <a:solidFill>
                  <a:srgbClr val="009900"/>
                </a:solidFill>
              </a:rPr>
              <a:t>Fold</a:t>
            </a:r>
            <a:endParaRPr lang="en-US" sz="4000" b="1" dirty="0">
              <a:solidFill>
                <a:srgbClr val="009900"/>
              </a:solidFill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472173" y="1905000"/>
            <a:ext cx="1988763" cy="2088900"/>
            <a:chOff x="1219200" y="4083299"/>
            <a:chExt cx="1988763" cy="2088900"/>
          </a:xfrm>
        </p:grpSpPr>
        <p:sp>
          <p:nvSpPr>
            <p:cNvPr id="53" name="Rounded Rectangle 52"/>
            <p:cNvSpPr/>
            <p:nvPr/>
          </p:nvSpPr>
          <p:spPr>
            <a:xfrm>
              <a:off x="1219200" y="4083299"/>
              <a:ext cx="1988763" cy="2088107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>
              <p:custDataLst>
                <p:tags r:id="rId16"/>
              </p:custDataLst>
            </p:nvPr>
          </p:nvSpPr>
          <p:spPr>
            <a:xfrm>
              <a:off x="1427235" y="4235700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5" name="Rounded Rectangle 54"/>
            <p:cNvSpPr/>
            <p:nvPr>
              <p:custDataLst>
                <p:tags r:id="rId17"/>
              </p:custDataLst>
            </p:nvPr>
          </p:nvSpPr>
          <p:spPr>
            <a:xfrm>
              <a:off x="2385684" y="4249348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6" name="Oval 55"/>
            <p:cNvSpPr/>
            <p:nvPr>
              <p:custDataLst>
                <p:tags r:id="rId18"/>
              </p:custDataLst>
            </p:nvPr>
          </p:nvSpPr>
          <p:spPr>
            <a:xfrm>
              <a:off x="2339368" y="5073899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x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55" idx="2"/>
              <a:endCxn id="56" idx="0"/>
            </p:cNvCxnSpPr>
            <p:nvPr>
              <p:custDataLst>
                <p:tags r:id="rId19"/>
              </p:custDataLst>
            </p:nvPr>
          </p:nvCxnSpPr>
          <p:spPr>
            <a:xfrm rot="16200000" flipH="1">
              <a:off x="2595237" y="4978079"/>
              <a:ext cx="187655" cy="39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35"/>
            <p:cNvCxnSpPr>
              <a:stCxn id="55" idx="3"/>
              <a:endCxn id="53" idx="0"/>
            </p:cNvCxnSpPr>
            <p:nvPr>
              <p:custDataLst>
                <p:tags r:id="rId20"/>
              </p:custDataLst>
            </p:nvPr>
          </p:nvCxnSpPr>
          <p:spPr>
            <a:xfrm flipH="1" flipV="1">
              <a:off x="2213582" y="4083299"/>
              <a:ext cx="774879" cy="484497"/>
            </a:xfrm>
            <a:prstGeom prst="bentConnector4">
              <a:avLst>
                <a:gd name="adj1" fmla="val -57829"/>
                <a:gd name="adj2" fmla="val 16690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3" idx="0"/>
              <a:endCxn id="53" idx="2"/>
            </p:cNvCxnSpPr>
            <p:nvPr/>
          </p:nvCxnSpPr>
          <p:spPr>
            <a:xfrm rot="16200000" flipH="1">
              <a:off x="1169528" y="5127352"/>
              <a:ext cx="2088107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0" name="Elbow Connector 30"/>
          <p:cNvCxnSpPr/>
          <p:nvPr>
            <p:custDataLst>
              <p:tags r:id="rId3"/>
            </p:custDataLst>
          </p:nvPr>
        </p:nvCxnSpPr>
        <p:spPr>
          <a:xfrm flipH="1" flipV="1">
            <a:off x="2932387" y="3200363"/>
            <a:ext cx="1828800" cy="111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>
            <p:custDataLst>
              <p:tags r:id="rId4"/>
            </p:custDataLst>
          </p:nvPr>
        </p:nvSpPr>
        <p:spPr>
          <a:xfrm>
            <a:off x="3258094" y="2532820"/>
            <a:ext cx="1191838" cy="512930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Fold</a:t>
            </a:r>
          </a:p>
        </p:txBody>
      </p:sp>
      <p:grpSp>
        <p:nvGrpSpPr>
          <p:cNvPr id="4" name="Group 76"/>
          <p:cNvGrpSpPr/>
          <p:nvPr/>
        </p:nvGrpSpPr>
        <p:grpSpPr>
          <a:xfrm>
            <a:off x="5019836" y="1905001"/>
            <a:ext cx="2944316" cy="2088900"/>
            <a:chOff x="5502999" y="4083300"/>
            <a:chExt cx="2944316" cy="2088900"/>
          </a:xfrm>
        </p:grpSpPr>
        <p:sp>
          <p:nvSpPr>
            <p:cNvPr id="66" name="Oval 65"/>
            <p:cNvSpPr/>
            <p:nvPr>
              <p:custDataLst>
                <p:tags r:id="rId7"/>
              </p:custDataLst>
            </p:nvPr>
          </p:nvSpPr>
          <p:spPr>
            <a:xfrm>
              <a:off x="5502999" y="5073899"/>
              <a:ext cx="703375" cy="698334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800" b="1" dirty="0" smtClean="0">
                  <a:solidFill>
                    <a:prstClr val="black"/>
                  </a:solidFill>
                  <a:latin typeface="Consolas" pitchFamily="49" charset="0"/>
                </a:rPr>
                <a:t>h</a:t>
              </a:r>
              <a:r>
                <a:rPr lang="en-US" b="1" dirty="0" smtClean="0">
                  <a:solidFill>
                    <a:prstClr val="black"/>
                  </a:solidFill>
                </a:rPr>
                <a:t>: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int</a:t>
              </a:r>
              <a:endParaRPr lang="en-US" sz="2400" dirty="0" smtClean="0">
                <a:solidFill>
                  <a:schemeClr val="tx1"/>
                </a:solidFill>
                <a:latin typeface="Calibri"/>
              </a:endParaRPr>
            </a:p>
          </p:txBody>
        </p:sp>
        <p:cxnSp>
          <p:nvCxnSpPr>
            <p:cNvPr id="76" name="Straight Arrow Connector 35"/>
            <p:cNvCxnSpPr/>
            <p:nvPr>
              <p:custDataLst>
                <p:tags r:id="rId8"/>
              </p:custDataLst>
            </p:nvPr>
          </p:nvCxnSpPr>
          <p:spPr>
            <a:xfrm flipV="1">
              <a:off x="5996741" y="4545874"/>
              <a:ext cx="493322" cy="2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5" idx="2"/>
              <a:endCxn id="66" idx="0"/>
            </p:cNvCxnSpPr>
            <p:nvPr>
              <p:custDataLst>
                <p:tags r:id="rId9"/>
              </p:custDataLst>
            </p:nvPr>
          </p:nvCxnSpPr>
          <p:spPr>
            <a:xfrm rot="5400000">
              <a:off x="5740907" y="4957443"/>
              <a:ext cx="230237" cy="2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5" name="Group 38"/>
            <p:cNvGrpSpPr/>
            <p:nvPr/>
          </p:nvGrpSpPr>
          <p:grpSpPr>
            <a:xfrm>
              <a:off x="6506413" y="4083300"/>
              <a:ext cx="1940902" cy="2088900"/>
              <a:chOff x="1267061" y="4083299"/>
              <a:chExt cx="1940902" cy="208890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1267061" y="4083299"/>
                <a:ext cx="1940902" cy="2088107"/>
              </a:xfrm>
              <a:prstGeom prst="roundRect">
                <a:avLst>
                  <a:gd name="adj" fmla="val 603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>
                <p:custDataLst>
                  <p:tags r:id="rId11"/>
                </p:custDataLst>
              </p:nvPr>
            </p:nvSpPr>
            <p:spPr>
              <a:xfrm>
                <a:off x="1427235" y="4235700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[]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1" name="Rounded Rectangle 70"/>
              <p:cNvSpPr/>
              <p:nvPr>
                <p:custDataLst>
                  <p:tags r:id="rId12"/>
                </p:custDataLst>
              </p:nvPr>
            </p:nvSpPr>
            <p:spPr>
              <a:xfrm>
                <a:off x="2385684" y="4249348"/>
                <a:ext cx="602777" cy="636896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::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72" name="Oval 71"/>
              <p:cNvSpPr/>
              <p:nvPr>
                <p:custDataLst>
                  <p:tags r:id="rId13"/>
                </p:custDataLst>
              </p:nvPr>
            </p:nvSpPr>
            <p:spPr>
              <a:xfrm>
                <a:off x="2339368" y="5073898"/>
                <a:ext cx="703375" cy="6983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int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71" idx="2"/>
                <a:endCxn id="72" idx="0"/>
              </p:cNvCxnSpPr>
              <p:nvPr>
                <p:custDataLst>
                  <p:tags r:id="rId14"/>
                </p:custDataLst>
              </p:nvPr>
            </p:nvCxnSpPr>
            <p:spPr>
              <a:xfrm rot="16200000" flipH="1">
                <a:off x="2595237" y="4978079"/>
                <a:ext cx="187654" cy="39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35"/>
              <p:cNvCxnSpPr>
                <a:stCxn id="71" idx="3"/>
                <a:endCxn id="69" idx="0"/>
              </p:cNvCxnSpPr>
              <p:nvPr>
                <p:custDataLst>
                  <p:tags r:id="rId15"/>
                </p:custDataLst>
              </p:nvPr>
            </p:nvCxnSpPr>
            <p:spPr>
              <a:xfrm flipH="1" flipV="1">
                <a:off x="2237512" y="4083299"/>
                <a:ext cx="750949" cy="484497"/>
              </a:xfrm>
              <a:prstGeom prst="bentConnector4">
                <a:avLst>
                  <a:gd name="adj1" fmla="val -59671"/>
                  <a:gd name="adj2" fmla="val 147183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9" idx="0"/>
                <a:endCxn id="69" idx="2"/>
              </p:cNvCxnSpPr>
              <p:nvPr/>
            </p:nvCxnSpPr>
            <p:spPr>
              <a:xfrm rot="16200000" flipH="1">
                <a:off x="1193458" y="5127352"/>
                <a:ext cx="2088107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Rounded Rectangle 64"/>
            <p:cNvSpPr/>
            <p:nvPr>
              <p:custDataLst>
                <p:tags r:id="rId10"/>
              </p:custDataLst>
            </p:nvPr>
          </p:nvSpPr>
          <p:spPr>
            <a:xfrm>
              <a:off x="5555973" y="4206766"/>
              <a:ext cx="602777" cy="636896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417787" y="4890448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nsolas" pitchFamily="49" charset="0"/>
              </a:rPr>
              <a:t>l: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60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  <a:endParaRPr lang="en-US" sz="2400" dirty="0" smtClean="0">
              <a:solidFill>
                <a:srgbClr val="009900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780522" y="4890448"/>
            <a:ext cx="1466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h: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endParaRPr lang="en-US" sz="32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038105" y="4890448"/>
            <a:ext cx="2714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t: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105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 &amp; 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{h&lt;x}</a:t>
            </a:r>
            <a:r>
              <a:rPr lang="en-US" sz="105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</a:p>
        </p:txBody>
      </p:sp>
      <p:cxnSp>
        <p:nvCxnSpPr>
          <p:cNvPr id="116" name="Elbow Connector 30"/>
          <p:cNvCxnSpPr/>
          <p:nvPr>
            <p:custDataLst>
              <p:tags r:id="rId5"/>
            </p:custDataLst>
          </p:nvPr>
        </p:nvCxnSpPr>
        <p:spPr>
          <a:xfrm flipH="1" flipV="1">
            <a:off x="2960963" y="5181600"/>
            <a:ext cx="1828800" cy="111"/>
          </a:xfrm>
          <a:prstGeom prst="straightConnector1">
            <a:avLst/>
          </a:prstGeom>
          <a:ln w="76200">
            <a:tailEnd type="arrow" w="lg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>
            <p:custDataLst>
              <p:tags r:id="rId6"/>
            </p:custDataLst>
          </p:nvPr>
        </p:nvSpPr>
        <p:spPr>
          <a:xfrm>
            <a:off x="2799034" y="5547814"/>
            <a:ext cx="2124075" cy="548186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Generalize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971578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17996" y="3415352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160987" y="4572000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=</a:t>
            </a:r>
            <a:r>
              <a:rPr lang="en-US" sz="11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h</a:t>
            </a:r>
            <a:r>
              <a:rPr lang="en-US" sz="2800" b="1" dirty="0" smtClean="0">
                <a:solidFill>
                  <a:prstClr val="black"/>
                </a:solidFill>
              </a:rPr>
              <a:t>::</a:t>
            </a:r>
            <a:r>
              <a:rPr lang="en-US" sz="2800" b="1" dirty="0" smtClean="0">
                <a:solidFill>
                  <a:prstClr val="black"/>
                </a:solidFill>
                <a:latin typeface="Consolas" pitchFamily="49" charset="0"/>
              </a:rPr>
              <a:t>t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7928251" y="229618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32323" y="229618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80523" y="3515380"/>
            <a:ext cx="90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h&lt;x</a:t>
            </a:r>
            <a:endParaRPr lang="en-US" b="1" i="1" baseline="-25000" dirty="0">
              <a:latin typeface="Consolas"/>
            </a:endParaRPr>
          </a:p>
        </p:txBody>
      </p:sp>
    </p:spTree>
    <p:custDataLst>
      <p:tags r:id="rId1"/>
    </p:custDataLst>
  </p:cSld>
  <p:clrMapOvr>
    <a:masterClrMapping/>
  </p:clrMapOvr>
  <p:transition advTm="162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2" grpId="0" animBg="1"/>
      <p:bldP spid="42" grpId="1" animBg="1"/>
      <p:bldP spid="41" grpId="0" animBg="1"/>
      <p:bldP spid="61" grpId="0" animBg="1"/>
      <p:bldP spid="117" grpId="0" animBg="1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5557837"/>
            <a:ext cx="8534400" cy="571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4770" y="2486547"/>
            <a:ext cx="8454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800" b="1" dirty="0" smtClean="0">
                <a:solidFill>
                  <a:srgbClr val="0033CC"/>
                </a:solidFill>
              </a:rPr>
              <a:t>Refined</a:t>
            </a: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33CC"/>
                </a:solidFill>
              </a:rPr>
              <a:t>Data</a:t>
            </a:r>
            <a:r>
              <a:rPr lang="en-US" sz="4800" b="1" dirty="0" smtClean="0">
                <a:solidFill>
                  <a:srgbClr val="009900"/>
                </a:solidFill>
              </a:rPr>
              <a:t> Structures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52965" y="3544669"/>
            <a:ext cx="7725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Idea: </a:t>
            </a:r>
            <a:r>
              <a:rPr lang="en-US" sz="3600" dirty="0" smtClean="0">
                <a:solidFill>
                  <a:prstClr val="black"/>
                </a:solidFill>
              </a:rPr>
              <a:t>“Piggyback” </a:t>
            </a:r>
            <a:r>
              <a:rPr lang="en-US" sz="3600" b="1" dirty="0" smtClean="0">
                <a:solidFill>
                  <a:srgbClr val="291BDF"/>
                </a:solidFill>
              </a:rPr>
              <a:t>Predicates</a:t>
            </a:r>
            <a:r>
              <a:rPr lang="en-US" sz="3600" dirty="0" smtClean="0">
                <a:solidFill>
                  <a:prstClr val="black"/>
                </a:solidFill>
              </a:rPr>
              <a:t> over </a:t>
            </a:r>
            <a:r>
              <a:rPr lang="en-US" sz="3600" b="1" dirty="0" smtClean="0">
                <a:solidFill>
                  <a:srgbClr val="009900"/>
                </a:solidFill>
              </a:rPr>
              <a:t>Type</a:t>
            </a:r>
            <a:r>
              <a:rPr lang="en-US" sz="3600" dirty="0" smtClean="0">
                <a:solidFill>
                  <a:srgbClr val="009900"/>
                </a:solidFill>
              </a:rPr>
              <a:t>  </a:t>
            </a:r>
            <a:endParaRPr lang="en-US" sz="1200" dirty="0">
              <a:solidFill>
                <a:srgbClr val="009900"/>
              </a:solidFill>
            </a:endParaRP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304800" y="4365486"/>
            <a:ext cx="8498006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Representation 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 for </a:t>
            </a:r>
            <a:r>
              <a:rPr lang="en-US" sz="3200" b="1" dirty="0" smtClean="0">
                <a:solidFill>
                  <a:srgbClr val="009900"/>
                </a:solidFill>
              </a:rPr>
              <a:t>Instantiating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Algorithm for </a:t>
            </a:r>
            <a:r>
              <a:rPr lang="en-US" sz="3200" b="1" dirty="0" smtClean="0">
                <a:solidFill>
                  <a:srgbClr val="009900"/>
                </a:solidFill>
              </a:rPr>
              <a:t>Generalizing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Algorithm for </a:t>
            </a:r>
            <a:r>
              <a:rPr lang="en-US" sz="3200" b="1" dirty="0" smtClean="0">
                <a:solidFill>
                  <a:srgbClr val="009900"/>
                </a:solidFill>
              </a:rPr>
              <a:t>Inference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0000" t="28865" r="5000" b="37940"/>
          <a:stretch>
            <a:fillRect/>
          </a:stretch>
        </p:blipFill>
        <p:spPr bwMode="auto">
          <a:xfrm>
            <a:off x="1295400" y="388961"/>
            <a:ext cx="6477000" cy="18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081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The Problem With Structures</a:t>
            </a:r>
            <a:endParaRPr lang="en-US" sz="4800" dirty="0"/>
          </a:p>
        </p:txBody>
      </p:sp>
      <p:sp>
        <p:nvSpPr>
          <p:cNvPr id="40" name="Oval 39"/>
          <p:cNvSpPr/>
          <p:nvPr>
            <p:custDataLst>
              <p:tags r:id="rId2"/>
            </p:custDataLst>
          </p:nvPr>
        </p:nvSpPr>
        <p:spPr>
          <a:xfrm>
            <a:off x="4819650" y="1371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1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41" name="Oval 40"/>
          <p:cNvSpPr/>
          <p:nvPr>
            <p:custDataLst>
              <p:tags r:id="rId3"/>
            </p:custDataLst>
          </p:nvPr>
        </p:nvSpPr>
        <p:spPr>
          <a:xfrm>
            <a:off x="4438650" y="2057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2</a:t>
            </a:r>
          </a:p>
        </p:txBody>
      </p:sp>
      <p:sp>
        <p:nvSpPr>
          <p:cNvPr id="42" name="Oval 41"/>
          <p:cNvSpPr/>
          <p:nvPr>
            <p:custDataLst>
              <p:tags r:id="rId4"/>
            </p:custDataLst>
          </p:nvPr>
        </p:nvSpPr>
        <p:spPr>
          <a:xfrm>
            <a:off x="5238750" y="2066925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5</a:t>
            </a:r>
          </a:p>
        </p:txBody>
      </p:sp>
      <p:sp>
        <p:nvSpPr>
          <p:cNvPr id="43" name="Oval 42"/>
          <p:cNvSpPr/>
          <p:nvPr>
            <p:custDataLst>
              <p:tags r:id="rId5"/>
            </p:custDataLst>
          </p:nvPr>
        </p:nvSpPr>
        <p:spPr>
          <a:xfrm>
            <a:off x="4019550" y="2743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3</a:t>
            </a:r>
          </a:p>
        </p:txBody>
      </p:sp>
      <p:sp>
        <p:nvSpPr>
          <p:cNvPr id="44" name="Oval 43"/>
          <p:cNvSpPr/>
          <p:nvPr>
            <p:custDataLst>
              <p:tags r:id="rId6"/>
            </p:custDataLst>
          </p:nvPr>
        </p:nvSpPr>
        <p:spPr>
          <a:xfrm>
            <a:off x="4819650" y="2752725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4</a:t>
            </a:r>
          </a:p>
        </p:txBody>
      </p:sp>
      <p:cxnSp>
        <p:nvCxnSpPr>
          <p:cNvPr id="45" name="Straight Arrow Connector 44"/>
          <p:cNvCxnSpPr>
            <a:stCxn id="40" idx="3"/>
            <a:endCxn id="41" idx="0"/>
          </p:cNvCxnSpPr>
          <p:nvPr>
            <p:custDataLst>
              <p:tags r:id="rId7"/>
            </p:custDataLst>
          </p:nvPr>
        </p:nvCxnSpPr>
        <p:spPr>
          <a:xfrm rot="5400000">
            <a:off x="4572000" y="1753954"/>
            <a:ext cx="360596" cy="246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3"/>
            <a:endCxn id="43" idx="0"/>
          </p:cNvCxnSpPr>
          <p:nvPr>
            <p:custDataLst>
              <p:tags r:id="rId8"/>
            </p:custDataLst>
          </p:nvPr>
        </p:nvCxnSpPr>
        <p:spPr>
          <a:xfrm rot="5400000">
            <a:off x="4171950" y="2420704"/>
            <a:ext cx="360596" cy="284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5"/>
            <a:endCxn id="44" idx="0"/>
          </p:cNvCxnSpPr>
          <p:nvPr>
            <p:custDataLst>
              <p:tags r:id="rId9"/>
            </p:custDataLst>
          </p:nvPr>
        </p:nvCxnSpPr>
        <p:spPr>
          <a:xfrm rot="16200000" flipH="1">
            <a:off x="4701942" y="2444516"/>
            <a:ext cx="370121" cy="246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5"/>
            <a:endCxn id="42" idx="0"/>
          </p:cNvCxnSpPr>
          <p:nvPr>
            <p:custDataLst>
              <p:tags r:id="rId10"/>
            </p:custDataLst>
          </p:nvPr>
        </p:nvCxnSpPr>
        <p:spPr>
          <a:xfrm rot="16200000" flipH="1">
            <a:off x="5101992" y="1739666"/>
            <a:ext cx="370121" cy="2843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>
            <p:custDataLst>
              <p:tags r:id="rId11"/>
            </p:custDataLst>
          </p:nvPr>
        </p:nvSpPr>
        <p:spPr>
          <a:xfrm>
            <a:off x="781050" y="2057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1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50" name="Oval 49"/>
          <p:cNvSpPr/>
          <p:nvPr>
            <p:custDataLst>
              <p:tags r:id="rId12"/>
            </p:custDataLst>
          </p:nvPr>
        </p:nvSpPr>
        <p:spPr>
          <a:xfrm>
            <a:off x="1428750" y="2057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2</a:t>
            </a:r>
          </a:p>
        </p:txBody>
      </p:sp>
      <p:sp>
        <p:nvSpPr>
          <p:cNvPr id="51" name="Oval 50"/>
          <p:cNvSpPr/>
          <p:nvPr>
            <p:custDataLst>
              <p:tags r:id="rId13"/>
            </p:custDataLst>
          </p:nvPr>
        </p:nvSpPr>
        <p:spPr>
          <a:xfrm>
            <a:off x="3276600" y="2057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5</a:t>
            </a:r>
          </a:p>
        </p:txBody>
      </p:sp>
      <p:sp>
        <p:nvSpPr>
          <p:cNvPr id="52" name="Oval 51"/>
          <p:cNvSpPr/>
          <p:nvPr>
            <p:custDataLst>
              <p:tags r:id="rId14"/>
            </p:custDataLst>
          </p:nvPr>
        </p:nvSpPr>
        <p:spPr>
          <a:xfrm>
            <a:off x="2057400" y="2057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3</a:t>
            </a:r>
          </a:p>
        </p:txBody>
      </p:sp>
      <p:sp>
        <p:nvSpPr>
          <p:cNvPr id="53" name="Oval 52"/>
          <p:cNvSpPr/>
          <p:nvPr>
            <p:custDataLst>
              <p:tags r:id="rId15"/>
            </p:custDataLst>
          </p:nvPr>
        </p:nvSpPr>
        <p:spPr>
          <a:xfrm>
            <a:off x="2686050" y="2057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4</a:t>
            </a:r>
          </a:p>
        </p:txBody>
      </p:sp>
      <p:cxnSp>
        <p:nvCxnSpPr>
          <p:cNvPr id="54" name="Straight Arrow Connector 53"/>
          <p:cNvCxnSpPr>
            <a:stCxn id="49" idx="6"/>
            <a:endCxn id="50" idx="2"/>
          </p:cNvCxnSpPr>
          <p:nvPr>
            <p:custDataLst>
              <p:tags r:id="rId16"/>
            </p:custDataLst>
          </p:nvPr>
        </p:nvCxnSpPr>
        <p:spPr>
          <a:xfrm>
            <a:off x="1162050" y="2247900"/>
            <a:ext cx="2667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6"/>
            <a:endCxn id="52" idx="2"/>
          </p:cNvCxnSpPr>
          <p:nvPr>
            <p:custDataLst>
              <p:tags r:id="rId17"/>
            </p:custDataLst>
          </p:nvPr>
        </p:nvCxnSpPr>
        <p:spPr>
          <a:xfrm>
            <a:off x="1809750" y="2247900"/>
            <a:ext cx="2476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2" idx="6"/>
            <a:endCxn id="53" idx="2"/>
          </p:cNvCxnSpPr>
          <p:nvPr>
            <p:custDataLst>
              <p:tags r:id="rId18"/>
            </p:custDataLst>
          </p:nvPr>
        </p:nvCxnSpPr>
        <p:spPr>
          <a:xfrm>
            <a:off x="2438400" y="2247900"/>
            <a:ext cx="2476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6"/>
            <a:endCxn id="51" idx="2"/>
          </p:cNvCxnSpPr>
          <p:nvPr>
            <p:custDataLst>
              <p:tags r:id="rId19"/>
            </p:custDataLst>
          </p:nvPr>
        </p:nvCxnSpPr>
        <p:spPr>
          <a:xfrm>
            <a:off x="3067050" y="2247900"/>
            <a:ext cx="2095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/>
          <p:nvPr>
            <p:custDataLst>
              <p:tags r:id="rId20"/>
            </p:custDataLst>
          </p:nvPr>
        </p:nvSpPr>
        <p:spPr>
          <a:xfrm>
            <a:off x="7181850" y="1400175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1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59" name="Oval 58"/>
          <p:cNvSpPr/>
          <p:nvPr>
            <p:custDataLst>
              <p:tags r:id="rId21"/>
            </p:custDataLst>
          </p:nvPr>
        </p:nvSpPr>
        <p:spPr>
          <a:xfrm>
            <a:off x="6534150" y="20955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2</a:t>
            </a:r>
          </a:p>
        </p:txBody>
      </p:sp>
      <p:sp>
        <p:nvSpPr>
          <p:cNvPr id="60" name="Oval 59"/>
          <p:cNvSpPr/>
          <p:nvPr>
            <p:custDataLst>
              <p:tags r:id="rId22"/>
            </p:custDataLst>
          </p:nvPr>
        </p:nvSpPr>
        <p:spPr>
          <a:xfrm>
            <a:off x="7829550" y="20955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4</a:t>
            </a:r>
          </a:p>
        </p:txBody>
      </p:sp>
      <p:sp>
        <p:nvSpPr>
          <p:cNvPr id="61" name="Oval 60"/>
          <p:cNvSpPr/>
          <p:nvPr>
            <p:custDataLst>
              <p:tags r:id="rId23"/>
            </p:custDataLst>
          </p:nvPr>
        </p:nvSpPr>
        <p:spPr>
          <a:xfrm>
            <a:off x="7181850" y="20955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3</a:t>
            </a:r>
          </a:p>
        </p:txBody>
      </p:sp>
      <p:sp>
        <p:nvSpPr>
          <p:cNvPr id="62" name="Oval 61"/>
          <p:cNvSpPr/>
          <p:nvPr>
            <p:custDataLst>
              <p:tags r:id="rId24"/>
            </p:custDataLst>
          </p:nvPr>
        </p:nvSpPr>
        <p:spPr>
          <a:xfrm>
            <a:off x="7181850" y="2743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5</a:t>
            </a:r>
          </a:p>
        </p:txBody>
      </p:sp>
      <p:cxnSp>
        <p:nvCxnSpPr>
          <p:cNvPr id="63" name="Straight Arrow Connector 62"/>
          <p:cNvCxnSpPr>
            <a:stCxn id="58" idx="3"/>
            <a:endCxn id="59" idx="0"/>
          </p:cNvCxnSpPr>
          <p:nvPr>
            <p:custDataLst>
              <p:tags r:id="rId25"/>
            </p:custDataLst>
          </p:nvPr>
        </p:nvCxnSpPr>
        <p:spPr>
          <a:xfrm rot="5400000">
            <a:off x="6796088" y="1653941"/>
            <a:ext cx="370121" cy="512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8" idx="4"/>
            <a:endCxn id="61" idx="0"/>
          </p:cNvCxnSpPr>
          <p:nvPr>
            <p:custDataLst>
              <p:tags r:id="rId26"/>
            </p:custDataLst>
          </p:nvPr>
        </p:nvCxnSpPr>
        <p:spPr>
          <a:xfrm rot="5400000">
            <a:off x="7215188" y="1938337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9" idx="5"/>
            <a:endCxn id="62" idx="1"/>
          </p:cNvCxnSpPr>
          <p:nvPr>
            <p:custDataLst>
              <p:tags r:id="rId27"/>
            </p:custDataLst>
          </p:nvPr>
        </p:nvCxnSpPr>
        <p:spPr>
          <a:xfrm rot="16200000" flipH="1">
            <a:off x="6859354" y="2420704"/>
            <a:ext cx="378292" cy="37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8" idx="5"/>
            <a:endCxn id="60" idx="0"/>
          </p:cNvCxnSpPr>
          <p:nvPr>
            <p:custDataLst>
              <p:tags r:id="rId28"/>
            </p:custDataLst>
          </p:nvPr>
        </p:nvCxnSpPr>
        <p:spPr>
          <a:xfrm rot="16200000" flipH="1">
            <a:off x="7578492" y="1653941"/>
            <a:ext cx="370121" cy="512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62" idx="0"/>
          </p:cNvCxnSpPr>
          <p:nvPr>
            <p:custDataLst>
              <p:tags r:id="rId29"/>
            </p:custDataLst>
          </p:nvPr>
        </p:nvCxnSpPr>
        <p:spPr>
          <a:xfrm rot="5400000">
            <a:off x="7239000" y="2609850"/>
            <a:ext cx="2667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0" idx="3"/>
            <a:endCxn id="62" idx="7"/>
          </p:cNvCxnSpPr>
          <p:nvPr>
            <p:custDataLst>
              <p:tags r:id="rId30"/>
            </p:custDataLst>
          </p:nvPr>
        </p:nvCxnSpPr>
        <p:spPr>
          <a:xfrm rot="5400000">
            <a:off x="7507054" y="2420704"/>
            <a:ext cx="378292" cy="37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Content Placeholder 2"/>
          <p:cNvSpPr>
            <a:spLocks noGrp="1"/>
          </p:cNvSpPr>
          <p:nvPr>
            <p:ph idx="1"/>
            <p:custDataLst>
              <p:tags r:id="rId31"/>
            </p:custDataLst>
          </p:nvPr>
        </p:nvSpPr>
        <p:spPr>
          <a:xfrm>
            <a:off x="800100" y="3581400"/>
            <a:ext cx="7810500" cy="137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Unbounded Size </a:t>
            </a:r>
          </a:p>
          <a:p>
            <a:pPr>
              <a:buNone/>
            </a:pPr>
            <a:r>
              <a:rPr lang="en-US" sz="3600" dirty="0" smtClean="0"/>
              <a:t>Need </a:t>
            </a:r>
            <a:r>
              <a:rPr lang="en-US" sz="3600" b="1" dirty="0" smtClean="0">
                <a:solidFill>
                  <a:srgbClr val="00B050"/>
                </a:solidFill>
              </a:rPr>
              <a:t>Universally Quantified </a:t>
            </a:r>
            <a:r>
              <a:rPr lang="en-US" sz="3600" dirty="0" smtClean="0"/>
              <a:t>Properties</a:t>
            </a:r>
          </a:p>
        </p:txBody>
      </p:sp>
      <p:sp>
        <p:nvSpPr>
          <p:cNvPr id="70" name="Rounded Rectangle 69"/>
          <p:cNvSpPr/>
          <p:nvPr>
            <p:custDataLst>
              <p:tags r:id="rId32"/>
            </p:custDataLst>
          </p:nvPr>
        </p:nvSpPr>
        <p:spPr>
          <a:xfrm>
            <a:off x="1066800" y="5432714"/>
            <a:ext cx="7097856" cy="73948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“</a:t>
            </a:r>
            <a:r>
              <a:rPr lang="en-US" sz="4000" b="1" dirty="0" smtClean="0">
                <a:solidFill>
                  <a:srgbClr val="00B050"/>
                </a:solidFill>
              </a:rPr>
              <a:t>Every element </a:t>
            </a:r>
            <a:r>
              <a:rPr lang="en-US" sz="4000" dirty="0" smtClean="0">
                <a:solidFill>
                  <a:schemeClr val="tx1"/>
                </a:solidFill>
              </a:rPr>
              <a:t>has property </a:t>
            </a:r>
            <a:r>
              <a:rPr lang="en-US" sz="4000" b="1" dirty="0" smtClean="0">
                <a:solidFill>
                  <a:srgbClr val="291BDF"/>
                </a:solidFill>
              </a:rPr>
              <a:t>P</a:t>
            </a:r>
            <a:r>
              <a:rPr lang="en-US" sz="4000" b="1" dirty="0" smtClean="0">
                <a:solidFill>
                  <a:schemeClr val="tx1"/>
                </a:solidFill>
              </a:rPr>
              <a:t>”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5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 uiExpand="1" build="p"/>
      <p:bldP spid="7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Refinement Type Inference</a:t>
            </a:r>
            <a:endParaRPr lang="en-US" sz="4000" dirty="0"/>
          </a:p>
        </p:txBody>
      </p:sp>
      <p:grpSp>
        <p:nvGrpSpPr>
          <p:cNvPr id="3" name="Group 180"/>
          <p:cNvGrpSpPr/>
          <p:nvPr/>
        </p:nvGrpSpPr>
        <p:grpSpPr>
          <a:xfrm>
            <a:off x="964550" y="1738670"/>
            <a:ext cx="1366653" cy="2561114"/>
            <a:chOff x="533399" y="1650670"/>
            <a:chExt cx="1366653" cy="2561114"/>
          </a:xfrm>
        </p:grpSpPr>
        <p:sp>
          <p:nvSpPr>
            <p:cNvPr id="19" name="Rounded Rectangle 18"/>
            <p:cNvSpPr/>
            <p:nvPr/>
          </p:nvSpPr>
          <p:spPr>
            <a:xfrm>
              <a:off x="533399" y="1650670"/>
              <a:ext cx="1366653" cy="256032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>
              <p:custDataLst>
                <p:tags r:id="rId3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6" name="Rounded Rectangle 25"/>
            <p:cNvSpPr/>
            <p:nvPr>
              <p:custDataLst>
                <p:tags r:id="rId4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266479" y="2337878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31" name="Straight Arrow Connector 30"/>
            <p:cNvCxnSpPr>
              <a:stCxn id="26" idx="2"/>
              <a:endCxn id="29" idx="0"/>
            </p:cNvCxnSpPr>
            <p:nvPr>
              <p:custDataLst>
                <p:tags r:id="rId6"/>
              </p:custDataLst>
            </p:nvPr>
          </p:nvCxnSpPr>
          <p:spPr>
            <a:xfrm rot="16200000" flipH="1">
              <a:off x="1458829" y="2249297"/>
              <a:ext cx="174009" cy="31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5"/>
            <p:cNvCxnSpPr>
              <a:stCxn id="26" idx="3"/>
              <a:endCxn id="19" idx="0"/>
            </p:cNvCxnSpPr>
            <p:nvPr>
              <p:custDataLst>
                <p:tags r:id="rId7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19" idx="2"/>
            </p:cNvCxnSpPr>
            <p:nvPr/>
          </p:nvCxnSpPr>
          <p:spPr>
            <a:xfrm rot="16200000" flipH="1">
              <a:off x="-63434" y="2930830"/>
              <a:ext cx="256032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2609286" y="1752022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50475" y="4259520"/>
            <a:ext cx="7585923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Refinements Determine Property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1. </a:t>
            </a:r>
            <a:r>
              <a:rPr lang="en-US" sz="3600" b="1" dirty="0" smtClean="0">
                <a:solidFill>
                  <a:schemeClr val="accent1"/>
                </a:solidFill>
              </a:rPr>
              <a:t>Unknown</a:t>
            </a:r>
            <a:r>
              <a:rPr lang="en-US" sz="3600" dirty="0" smtClean="0">
                <a:solidFill>
                  <a:prstClr val="black"/>
                </a:solidFill>
              </a:rPr>
              <a:t> refinements are </a:t>
            </a:r>
            <a:r>
              <a:rPr lang="en-US" sz="3600" b="1" dirty="0" smtClean="0">
                <a:solidFill>
                  <a:srgbClr val="A65BBD"/>
                </a:solidFill>
              </a:rPr>
              <a:t>variables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2. </a:t>
            </a:r>
            <a:r>
              <a:rPr lang="en-US" sz="3600" b="1" dirty="0" smtClean="0">
                <a:solidFill>
                  <a:schemeClr val="accent1"/>
                </a:solidFill>
              </a:rPr>
              <a:t>Constraints</a:t>
            </a:r>
            <a:r>
              <a:rPr lang="en-US" sz="3600" dirty="0" smtClean="0">
                <a:solidFill>
                  <a:prstClr val="black"/>
                </a:solidFill>
              </a:rPr>
              <a:t> over </a:t>
            </a:r>
            <a:r>
              <a:rPr lang="en-US" sz="3600" b="1" dirty="0" smtClean="0">
                <a:solidFill>
                  <a:srgbClr val="A65BBD"/>
                </a:solidFill>
              </a:rPr>
              <a:t>variables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3. </a:t>
            </a:r>
            <a:r>
              <a:rPr lang="en-US" sz="3600" b="1" dirty="0" smtClean="0">
                <a:solidFill>
                  <a:schemeClr val="accent1"/>
                </a:solidFill>
              </a:rPr>
              <a:t>Solve</a:t>
            </a:r>
            <a:r>
              <a:rPr lang="en-US" sz="3600" dirty="0" smtClean="0">
                <a:solidFill>
                  <a:prstClr val="black"/>
                </a:solidFill>
              </a:rPr>
              <a:t> to find </a:t>
            </a:r>
            <a:r>
              <a:rPr lang="en-US" sz="3600" b="1" dirty="0" smtClean="0">
                <a:solidFill>
                  <a:srgbClr val="0033CC"/>
                </a:solidFill>
              </a:rPr>
              <a:t>refinements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45404" y="2987518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59804" y="1600200"/>
            <a:ext cx="712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A65BBD"/>
                </a:solidFill>
              </a:rPr>
              <a:t>K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</a:t>
            </a:r>
            <a:endParaRPr lang="en-US" sz="32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1692702" y="2866698"/>
            <a:ext cx="712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A65BBD"/>
                </a:solidFill>
              </a:rPr>
              <a:t>K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</a:t>
            </a:r>
            <a:endParaRPr lang="en-US" sz="3200" dirty="0" smtClean="0"/>
          </a:p>
        </p:txBody>
      </p:sp>
    </p:spTree>
    <p:custDataLst>
      <p:tags r:id="rId1"/>
    </p:custDataLst>
  </p:cSld>
  <p:clrMapOvr>
    <a:masterClrMapping/>
  </p:clrMapOvr>
  <p:transition advTm="24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6" grpId="0"/>
      <p:bldP spid="36" grpId="1"/>
      <p:bldP spid="37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Verification Box"/>
          <p:cNvGrpSpPr/>
          <p:nvPr/>
        </p:nvGrpSpPr>
        <p:grpSpPr>
          <a:xfrm>
            <a:off x="3124200" y="3352800"/>
            <a:ext cx="5638800" cy="533399"/>
            <a:chOff x="519752" y="1752600"/>
            <a:chExt cx="8296701" cy="719139"/>
          </a:xfrm>
        </p:grpSpPr>
        <p:sp>
          <p:nvSpPr>
            <p:cNvPr id="18" name="Rounded Rectangle 17"/>
            <p:cNvSpPr/>
            <p:nvPr/>
          </p:nvSpPr>
          <p:spPr>
            <a:xfrm>
              <a:off x="533400" y="1752600"/>
              <a:ext cx="8229600" cy="71913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9752" y="1787857"/>
              <a:ext cx="8296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Hints for Type Inference</a:t>
              </a:r>
              <a:endParaRPr lang="en-US" sz="1100" dirty="0"/>
            </a:p>
          </p:txBody>
        </p:sp>
      </p:grpSp>
      <p:grpSp>
        <p:nvGrpSpPr>
          <p:cNvPr id="36" name="Refinement Box"/>
          <p:cNvGrpSpPr/>
          <p:nvPr/>
        </p:nvGrpSpPr>
        <p:grpSpPr>
          <a:xfrm>
            <a:off x="3108158" y="3368842"/>
            <a:ext cx="5715000" cy="580488"/>
            <a:chOff x="519752" y="1752600"/>
            <a:chExt cx="8296701" cy="719139"/>
          </a:xfrm>
        </p:grpSpPr>
        <p:sp>
          <p:nvSpPr>
            <p:cNvPr id="39" name="Rounded Rectangle 38"/>
            <p:cNvSpPr/>
            <p:nvPr/>
          </p:nvSpPr>
          <p:spPr>
            <a:xfrm>
              <a:off x="533400" y="1752600"/>
              <a:ext cx="8229600" cy="71913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9752" y="1787860"/>
              <a:ext cx="8296701" cy="648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Apply at Refinement Points</a:t>
              </a:r>
              <a:endParaRPr lang="en-US" sz="1100" dirty="0"/>
            </a:p>
          </p:txBody>
        </p:sp>
      </p:grpSp>
      <p:grpSp>
        <p:nvGrpSpPr>
          <p:cNvPr id="41" name="Refinement Box"/>
          <p:cNvGrpSpPr/>
          <p:nvPr/>
        </p:nvGrpSpPr>
        <p:grpSpPr>
          <a:xfrm>
            <a:off x="3108158" y="3369880"/>
            <a:ext cx="5715000" cy="580488"/>
            <a:chOff x="519752" y="1752600"/>
            <a:chExt cx="8296701" cy="719139"/>
          </a:xfrm>
        </p:grpSpPr>
        <p:sp>
          <p:nvSpPr>
            <p:cNvPr id="42" name="Rounded Rectangle 41"/>
            <p:cNvSpPr/>
            <p:nvPr/>
          </p:nvSpPr>
          <p:spPr>
            <a:xfrm>
              <a:off x="533400" y="1752600"/>
              <a:ext cx="8229600" cy="71913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9752" y="1787860"/>
              <a:ext cx="8296701" cy="648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Keep Only Valid Refinements</a:t>
              </a:r>
              <a:endParaRPr lang="en-US" sz="11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Refinement Type Inference</a:t>
            </a:r>
            <a:endParaRPr lang="en-US" sz="4000" dirty="0"/>
          </a:p>
        </p:txBody>
      </p:sp>
      <p:grpSp>
        <p:nvGrpSpPr>
          <p:cNvPr id="3" name="Group 180"/>
          <p:cNvGrpSpPr/>
          <p:nvPr/>
        </p:nvGrpSpPr>
        <p:grpSpPr>
          <a:xfrm>
            <a:off x="975102" y="1738670"/>
            <a:ext cx="1366653" cy="2561114"/>
            <a:chOff x="533399" y="1650670"/>
            <a:chExt cx="1366653" cy="2561114"/>
          </a:xfrm>
        </p:grpSpPr>
        <p:sp>
          <p:nvSpPr>
            <p:cNvPr id="19" name="Rounded Rectangle 18"/>
            <p:cNvSpPr/>
            <p:nvPr/>
          </p:nvSpPr>
          <p:spPr>
            <a:xfrm>
              <a:off x="533399" y="1650670"/>
              <a:ext cx="1366653" cy="256032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>
              <p:custDataLst>
                <p:tags r:id="rId3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6" name="Rounded Rectangle 25"/>
            <p:cNvSpPr/>
            <p:nvPr>
              <p:custDataLst>
                <p:tags r:id="rId4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266479" y="2337878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31" name="Straight Arrow Connector 30"/>
            <p:cNvCxnSpPr>
              <a:stCxn id="26" idx="2"/>
              <a:endCxn id="29" idx="0"/>
            </p:cNvCxnSpPr>
            <p:nvPr>
              <p:custDataLst>
                <p:tags r:id="rId6"/>
              </p:custDataLst>
            </p:nvPr>
          </p:nvCxnSpPr>
          <p:spPr>
            <a:xfrm rot="16200000" flipH="1">
              <a:off x="1458829" y="2249297"/>
              <a:ext cx="174009" cy="31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5"/>
            <p:cNvCxnSpPr>
              <a:stCxn id="26" idx="3"/>
              <a:endCxn id="19" idx="0"/>
            </p:cNvCxnSpPr>
            <p:nvPr>
              <p:custDataLst>
                <p:tags r:id="rId7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9" idx="0"/>
              <a:endCxn id="19" idx="2"/>
            </p:cNvCxnSpPr>
            <p:nvPr/>
          </p:nvCxnSpPr>
          <p:spPr>
            <a:xfrm rot="16200000" flipH="1">
              <a:off x="-63434" y="2930830"/>
              <a:ext cx="256032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850475" y="4259520"/>
            <a:ext cx="7585923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Refinements Determine Property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1. </a:t>
            </a:r>
            <a:r>
              <a:rPr lang="en-US" sz="3600" b="1" dirty="0" smtClean="0">
                <a:solidFill>
                  <a:schemeClr val="accent1"/>
                </a:solidFill>
              </a:rPr>
              <a:t>Unknown</a:t>
            </a:r>
            <a:r>
              <a:rPr lang="en-US" sz="3600" dirty="0" smtClean="0">
                <a:solidFill>
                  <a:prstClr val="black"/>
                </a:solidFill>
              </a:rPr>
              <a:t> refinements are </a:t>
            </a:r>
            <a:r>
              <a:rPr lang="en-US" sz="3600" b="1" dirty="0" smtClean="0">
                <a:solidFill>
                  <a:srgbClr val="A65BBD"/>
                </a:solidFill>
              </a:rPr>
              <a:t>variables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2. </a:t>
            </a:r>
            <a:r>
              <a:rPr lang="en-US" sz="3600" b="1" dirty="0" smtClean="0">
                <a:solidFill>
                  <a:schemeClr val="accent1"/>
                </a:solidFill>
              </a:rPr>
              <a:t>Constraints</a:t>
            </a:r>
            <a:r>
              <a:rPr lang="en-US" sz="3600" dirty="0" smtClean="0">
                <a:solidFill>
                  <a:prstClr val="black"/>
                </a:solidFill>
              </a:rPr>
              <a:t> over </a:t>
            </a:r>
            <a:r>
              <a:rPr lang="en-US" sz="3600" b="1" dirty="0" smtClean="0">
                <a:solidFill>
                  <a:srgbClr val="A65BBD"/>
                </a:solidFill>
              </a:rPr>
              <a:t>variables</a:t>
            </a:r>
            <a:endParaRPr lang="en-US" sz="3600" dirty="0" smtClean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3. </a:t>
            </a:r>
            <a:r>
              <a:rPr lang="en-US" sz="3600" b="1" dirty="0" smtClean="0">
                <a:solidFill>
                  <a:schemeClr val="accent1"/>
                </a:solidFill>
              </a:rPr>
              <a:t>Solve</a:t>
            </a:r>
            <a:r>
              <a:rPr lang="en-US" sz="3600" dirty="0" smtClean="0">
                <a:solidFill>
                  <a:prstClr val="black"/>
                </a:solidFill>
              </a:rPr>
              <a:t> to find </a:t>
            </a:r>
            <a:r>
              <a:rPr lang="en-US" sz="3600" b="1" dirty="0" smtClean="0">
                <a:solidFill>
                  <a:srgbClr val="0033CC"/>
                </a:solidFill>
              </a:rPr>
              <a:t>refinements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70356" y="1600200"/>
            <a:ext cx="712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A65BBD"/>
                </a:solidFill>
              </a:rPr>
              <a:t>K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2</a:t>
            </a:r>
            <a:endParaRPr lang="en-US" sz="32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1703254" y="2866698"/>
            <a:ext cx="712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A65BBD"/>
                </a:solidFill>
              </a:rPr>
              <a:t>K</a:t>
            </a:r>
            <a:r>
              <a:rPr lang="en-US" sz="3600" b="1" baseline="-25000" dirty="0" smtClean="0">
                <a:solidFill>
                  <a:srgbClr val="A65BBD"/>
                </a:solidFill>
              </a:rPr>
              <a:t>1</a:t>
            </a:r>
            <a:endParaRPr lang="en-US" sz="3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411490" y="1527612"/>
            <a:ext cx="76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Consolas" pitchFamily="49" charset="0"/>
              </a:rPr>
              <a:t>*&lt;*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Consolas" pitchFamily="49" charset="0"/>
              </a:rPr>
              <a:t>0&lt;*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Consolas" pitchFamily="49" charset="0"/>
              </a:rPr>
              <a:t>*=*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Consolas" pitchFamily="49" charset="0"/>
              </a:rPr>
              <a:t>…</a:t>
            </a:r>
            <a:endParaRPr lang="en-US" b="1" i="1" baseline="-25000" dirty="0">
              <a:solidFill>
                <a:srgbClr val="FF0000"/>
              </a:solidFill>
              <a:latin typeface="Consola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11490" y="1517987"/>
            <a:ext cx="76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</a:p>
          <a:p>
            <a:pPr algn="ctr"/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</a:p>
          <a:p>
            <a:pPr algn="ctr"/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x=V</a:t>
            </a:r>
          </a:p>
          <a:p>
            <a:pPr algn="ctr"/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…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67000" y="175260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676400" y="304800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410200" y="1524000"/>
            <a:ext cx="839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</a:p>
          <a:p>
            <a:pPr algn="ctr"/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</a:p>
          <a:p>
            <a:pPr algn="ctr"/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x=V</a:t>
            </a:r>
          </a:p>
          <a:p>
            <a:pPr algn="ctr"/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…</a:t>
            </a:r>
            <a:endParaRPr lang="en-US" b="1" i="1" baseline="-25000" dirty="0">
              <a:latin typeface="Consolas"/>
            </a:endParaRPr>
          </a:p>
        </p:txBody>
      </p:sp>
      <p:grpSp>
        <p:nvGrpSpPr>
          <p:cNvPr id="27" name="Instantiate Box"/>
          <p:cNvGrpSpPr/>
          <p:nvPr/>
        </p:nvGrpSpPr>
        <p:grpSpPr>
          <a:xfrm>
            <a:off x="3108158" y="3352800"/>
            <a:ext cx="5715000" cy="1066800"/>
            <a:chOff x="519752" y="1752600"/>
            <a:chExt cx="8296701" cy="1321607"/>
          </a:xfrm>
        </p:grpSpPr>
        <p:sp>
          <p:nvSpPr>
            <p:cNvPr id="28" name="Rounded Rectangle 27"/>
            <p:cNvSpPr/>
            <p:nvPr/>
          </p:nvSpPr>
          <p:spPr>
            <a:xfrm>
              <a:off x="533400" y="1752600"/>
              <a:ext cx="8229600" cy="71913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9752" y="1787860"/>
              <a:ext cx="8296701" cy="1286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prstClr val="black"/>
                  </a:solidFill>
                </a:rPr>
                <a:t>Instantiate With Program Variables</a:t>
              </a:r>
              <a:endParaRPr lang="en-US" sz="1100" dirty="0"/>
            </a:p>
          </p:txBody>
        </p:sp>
      </p:grpSp>
    </p:spTree>
    <p:custDataLst>
      <p:tags r:id="rId1"/>
    </p:custDataLst>
  </p:cSld>
  <p:clrMapOvr>
    <a:masterClrMapping/>
  </p:clrMapOvr>
  <p:transition advTm="54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531 C -0.02865 0.01433 -0.08698 0.06891 -0.13524 0.0592 C -0.18351 0.04949 -0.26337 -0.03007 -0.29705 -0.05366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47549E-8 C -0.03247 0.07724 -0.05261 0.15587 -0.1217 0.1908 C -0.1908 0.22572 -0.35365 0.20629 -0.41459 0.21022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11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  <p:bldP spid="38" grpId="1"/>
      <p:bldP spid="16" grpId="0"/>
      <p:bldP spid="16" grpId="1"/>
      <p:bldP spid="22" grpId="0"/>
      <p:bldP spid="22" grpId="1"/>
      <p:bldP spid="22" grpId="2"/>
      <p:bldP spid="23" grpId="3"/>
      <p:bldP spid="24" grpId="2"/>
      <p:bldP spid="25" grpId="0"/>
      <p:bldP spid="25" grpId="1"/>
      <p:bldP spid="25" grpId="2"/>
      <p:bldP spid="25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6134099"/>
            <a:ext cx="8534400" cy="571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4770" y="2486547"/>
            <a:ext cx="8454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4800" b="1" dirty="0" smtClean="0">
                <a:solidFill>
                  <a:srgbClr val="0033CC"/>
                </a:solidFill>
              </a:rPr>
              <a:t>Refined</a:t>
            </a: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33CC"/>
                </a:solidFill>
              </a:rPr>
              <a:t>Data</a:t>
            </a:r>
            <a:r>
              <a:rPr lang="en-US" sz="4800" b="1" dirty="0" smtClean="0">
                <a:solidFill>
                  <a:srgbClr val="009900"/>
                </a:solidFill>
              </a:rPr>
              <a:t> Structures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52965" y="3544669"/>
            <a:ext cx="7725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Idea: </a:t>
            </a:r>
            <a:r>
              <a:rPr lang="en-US" sz="3600" dirty="0" smtClean="0">
                <a:solidFill>
                  <a:prstClr val="black"/>
                </a:solidFill>
              </a:rPr>
              <a:t>“Piggyback” </a:t>
            </a:r>
            <a:r>
              <a:rPr lang="en-US" sz="3600" b="1" dirty="0" smtClean="0">
                <a:solidFill>
                  <a:srgbClr val="291BDF"/>
                </a:solidFill>
              </a:rPr>
              <a:t>Predicates</a:t>
            </a:r>
            <a:r>
              <a:rPr lang="en-US" sz="3600" dirty="0" smtClean="0">
                <a:solidFill>
                  <a:prstClr val="black"/>
                </a:solidFill>
              </a:rPr>
              <a:t> over </a:t>
            </a:r>
            <a:r>
              <a:rPr lang="en-US" sz="3600" b="1" dirty="0" smtClean="0">
                <a:solidFill>
                  <a:srgbClr val="009900"/>
                </a:solidFill>
              </a:rPr>
              <a:t>Type</a:t>
            </a:r>
            <a:r>
              <a:rPr lang="en-US" sz="3600" dirty="0" smtClean="0">
                <a:solidFill>
                  <a:srgbClr val="009900"/>
                </a:solidFill>
              </a:rPr>
              <a:t>  </a:t>
            </a:r>
            <a:endParaRPr lang="en-US" sz="1200" dirty="0">
              <a:solidFill>
                <a:srgbClr val="009900"/>
              </a:solidFill>
            </a:endParaRP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304800" y="4365486"/>
            <a:ext cx="8498006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Representation for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Universal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 for </a:t>
            </a:r>
            <a:r>
              <a:rPr lang="en-US" sz="3200" b="1" dirty="0" smtClean="0">
                <a:solidFill>
                  <a:srgbClr val="009900"/>
                </a:solidFill>
              </a:rPr>
              <a:t>Instantiating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Algorithm for </a:t>
            </a:r>
            <a:r>
              <a:rPr lang="en-US" sz="3200" b="1" dirty="0" smtClean="0">
                <a:solidFill>
                  <a:srgbClr val="009900"/>
                </a:solidFill>
              </a:rPr>
              <a:t>Generalizing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200" dirty="0" smtClean="0"/>
              <a:t>Algorithm for </a:t>
            </a:r>
            <a:r>
              <a:rPr lang="en-US" sz="3200" b="1" dirty="0" smtClean="0">
                <a:solidFill>
                  <a:srgbClr val="009900"/>
                </a:solidFill>
              </a:rPr>
              <a:t>Inference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0000" t="28865" r="5000" b="37940"/>
          <a:stretch>
            <a:fillRect/>
          </a:stretch>
        </p:blipFill>
        <p:spPr bwMode="auto">
          <a:xfrm>
            <a:off x="1295400" y="388961"/>
            <a:ext cx="6477000" cy="18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66900" y="44958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Free</a:t>
            </a:r>
            <a:r>
              <a:rPr lang="en-US" sz="4800" dirty="0" smtClean="0"/>
              <a:t> Representation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0300" y="5569803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Free</a:t>
            </a:r>
            <a:r>
              <a:rPr lang="en-US" sz="4800" dirty="0" smtClean="0"/>
              <a:t> Algorithms</a:t>
            </a:r>
            <a:endParaRPr lang="en-US" sz="4800" dirty="0"/>
          </a:p>
        </p:txBody>
      </p:sp>
    </p:spTree>
    <p:custDataLst>
      <p:tags r:id="rId1"/>
    </p:custDataLst>
  </p:cSld>
  <p:clrMapOvr>
    <a:masterClrMapping/>
  </p:clrMapOvr>
  <p:transition advTm="20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-0.369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>
            <p:custDataLst>
              <p:tags r:id="rId2"/>
            </p:custDataLst>
          </p:nvPr>
        </p:nvSpPr>
        <p:spPr>
          <a:xfrm>
            <a:off x="560696" y="1447800"/>
            <a:ext cx="4211782" cy="3962400"/>
          </a:xfrm>
          <a:prstGeom prst="verticalScroll">
            <a:avLst>
              <a:gd name="adj" fmla="val 4942"/>
            </a:avLst>
          </a:prstGeom>
          <a:noFill/>
          <a:ln w="25400">
            <a:solidFill>
              <a:schemeClr val="accent1">
                <a:shade val="50000"/>
                <a:alpha val="2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let </a:t>
            </a:r>
            <a:r>
              <a:rPr lang="en-US" sz="24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rec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x,l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 = 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match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with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[]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x::[]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 |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h::t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 -&gt; </a:t>
            </a:r>
          </a:p>
          <a:p>
            <a:pPr lvl="0"/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	if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x&lt;h 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then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	  x::l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</a:t>
            </a:r>
            <a:r>
              <a:rPr lang="en-US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onsolas" pitchFamily="49" charset="0"/>
              </a:rPr>
              <a:t>else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  <a:latin typeface="Consolas" pitchFamily="49" charset="0"/>
              </a:rPr>
              <a:t>	 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h::insert(</a:t>
            </a:r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x,t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)</a:t>
            </a:r>
          </a:p>
        </p:txBody>
      </p:sp>
      <p:sp>
        <p:nvSpPr>
          <p:cNvPr id="5" name="Rounded Rectangle 4"/>
          <p:cNvSpPr/>
          <p:nvPr>
            <p:custDataLst>
              <p:tags r:id="rId3"/>
            </p:custDataLst>
          </p:nvPr>
        </p:nvSpPr>
        <p:spPr>
          <a:xfrm>
            <a:off x="1434183" y="3319112"/>
            <a:ext cx="776755" cy="338487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6" name="Elbow Connector 41"/>
          <p:cNvCxnSpPr>
            <a:stCxn id="7" idx="3"/>
            <a:endCxn id="5" idx="1"/>
          </p:cNvCxnSpPr>
          <p:nvPr/>
        </p:nvCxnSpPr>
        <p:spPr>
          <a:xfrm>
            <a:off x="685800" y="3487003"/>
            <a:ext cx="748383" cy="1353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>
            <p:custDataLst>
              <p:tags r:id="rId4"/>
            </p:custDataLst>
          </p:nvPr>
        </p:nvSpPr>
        <p:spPr>
          <a:xfrm>
            <a:off x="453787" y="3316406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>
            <p:custDataLst>
              <p:tags r:id="rId5"/>
            </p:custDataLst>
          </p:nvPr>
        </p:nvSpPr>
        <p:spPr>
          <a:xfrm>
            <a:off x="2047196" y="4780560"/>
            <a:ext cx="2372404" cy="338487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9" name="Elbow Connector 41"/>
          <p:cNvCxnSpPr>
            <a:stCxn id="10" idx="3"/>
            <a:endCxn id="8" idx="1"/>
          </p:cNvCxnSpPr>
          <p:nvPr/>
        </p:nvCxnSpPr>
        <p:spPr>
          <a:xfrm>
            <a:off x="689213" y="4948451"/>
            <a:ext cx="1357983" cy="1353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>
            <p:custDataLst>
              <p:tags r:id="rId6"/>
            </p:custDataLst>
          </p:nvPr>
        </p:nvSpPr>
        <p:spPr>
          <a:xfrm>
            <a:off x="457200" y="4777854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>
            <p:custDataLst>
              <p:tags r:id="rId7"/>
            </p:custDataLst>
          </p:nvPr>
        </p:nvSpPr>
        <p:spPr>
          <a:xfrm>
            <a:off x="2042645" y="4067464"/>
            <a:ext cx="776755" cy="352136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13" name="Elbow Connector 41"/>
          <p:cNvCxnSpPr>
            <a:stCxn id="14" idx="3"/>
            <a:endCxn id="12" idx="1"/>
          </p:cNvCxnSpPr>
          <p:nvPr/>
        </p:nvCxnSpPr>
        <p:spPr>
          <a:xfrm>
            <a:off x="684662" y="4235355"/>
            <a:ext cx="1357983" cy="8177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452649" y="4064758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>
            <p:custDataLst>
              <p:tags r:id="rId9"/>
            </p:custDataLst>
          </p:nvPr>
        </p:nvSpPr>
        <p:spPr>
          <a:xfrm>
            <a:off x="1721922" y="2956956"/>
            <a:ext cx="857505" cy="33215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</a:endParaRPr>
          </a:p>
        </p:txBody>
      </p:sp>
      <p:cxnSp>
        <p:nvCxnSpPr>
          <p:cNvPr id="16" name="Elbow Connector 41"/>
          <p:cNvCxnSpPr>
            <a:stCxn id="17" idx="3"/>
            <a:endCxn id="15" idx="1"/>
          </p:cNvCxnSpPr>
          <p:nvPr/>
        </p:nvCxnSpPr>
        <p:spPr>
          <a:xfrm flipV="1">
            <a:off x="682388" y="3123033"/>
            <a:ext cx="1039534" cy="1813"/>
          </a:xfrm>
          <a:prstGeom prst="straightConnector1">
            <a:avLst/>
          </a:prstGeom>
          <a:ln w="38100">
            <a:solidFill>
              <a:srgbClr val="00990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>
            <p:custDataLst>
              <p:tags r:id="rId10"/>
            </p:custDataLst>
          </p:nvPr>
        </p:nvSpPr>
        <p:spPr>
          <a:xfrm>
            <a:off x="450375" y="2954249"/>
            <a:ext cx="232013" cy="34119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grpSp>
        <p:nvGrpSpPr>
          <p:cNvPr id="2" name="Verification Box"/>
          <p:cNvGrpSpPr/>
          <p:nvPr/>
        </p:nvGrpSpPr>
        <p:grpSpPr>
          <a:xfrm>
            <a:off x="466299" y="5791200"/>
            <a:ext cx="8296701" cy="719139"/>
            <a:chOff x="519752" y="1752600"/>
            <a:chExt cx="8296701" cy="719139"/>
          </a:xfrm>
        </p:grpSpPr>
        <p:sp>
          <p:nvSpPr>
            <p:cNvPr id="19" name="Rounded Rectangle 18"/>
            <p:cNvSpPr/>
            <p:nvPr/>
          </p:nvSpPr>
          <p:spPr>
            <a:xfrm>
              <a:off x="533400" y="1752600"/>
              <a:ext cx="8229600" cy="71913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9752" y="1787857"/>
              <a:ext cx="82967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>
                  <a:solidFill>
                    <a:prstClr val="black"/>
                  </a:solidFill>
                </a:rPr>
                <a:t>Verification = Generalization + Instantiation</a:t>
              </a:r>
              <a:endParaRPr lang="en-US" sz="1400" dirty="0"/>
            </a:p>
          </p:txBody>
        </p:sp>
      </p:grpSp>
      <p:sp>
        <p:nvSpPr>
          <p:cNvPr id="21" name="Sorted Type"/>
          <p:cNvSpPr/>
          <p:nvPr/>
        </p:nvSpPr>
        <p:spPr>
          <a:xfrm>
            <a:off x="277504" y="5816025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latin typeface="Consolas" pitchFamily="49" charset="0"/>
              </a:rPr>
              <a:t>insert</a:t>
            </a:r>
            <a:r>
              <a:rPr lang="en-US" sz="3200" dirty="0" smtClean="0">
                <a:solidFill>
                  <a:prstClr val="black"/>
                </a:solidFill>
              </a:rPr>
              <a:t> :: 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(x:</a:t>
            </a:r>
            <a:r>
              <a:rPr lang="en-US" sz="2800" dirty="0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,</a:t>
            </a:r>
            <a:r>
              <a:rPr lang="en-US" sz="6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</a:rPr>
              <a:t>l: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2800" dirty="0" smtClean="0">
                <a:solidFill>
                  <a:srgbClr val="00A404"/>
                </a:solidFill>
                <a:latin typeface="Consolas" pitchFamily="49" charset="0"/>
              </a:rPr>
              <a:t> list</a:t>
            </a:r>
            <a:r>
              <a:rPr lang="en-US" sz="2800" dirty="0" smtClean="0">
                <a:latin typeface="Consolas" pitchFamily="49" charset="0"/>
              </a:rPr>
              <a:t>)</a:t>
            </a:r>
            <a:r>
              <a:rPr lang="en-US" sz="8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latin typeface="cmsy10"/>
              </a:rPr>
              <a:t>!</a:t>
            </a:r>
            <a:r>
              <a:rPr lang="en-US" sz="8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2800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endParaRPr lang="en-US" sz="2800" dirty="0" smtClean="0">
              <a:solidFill>
                <a:srgbClr val="291BDF"/>
              </a:solidFill>
            </a:endParaRPr>
          </a:p>
        </p:txBody>
      </p:sp>
      <p:sp>
        <p:nvSpPr>
          <p:cNvPr id="24" name="Content Placeholder 17"/>
          <p:cNvSpPr txBox="1">
            <a:spLocks/>
          </p:cNvSpPr>
          <p:nvPr/>
        </p:nvSpPr>
        <p:spPr>
          <a:xfrm>
            <a:off x="4572000" y="2514600"/>
            <a:ext cx="4686300" cy="18859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9900"/>
                </a:solidFill>
              </a:rPr>
              <a:t>Generalize</a:t>
            </a:r>
            <a:r>
              <a:rPr lang="en-US" sz="2800" dirty="0" smtClean="0">
                <a:solidFill>
                  <a:prstClr val="black"/>
                </a:solidFill>
              </a:rPr>
              <a:t>, </a:t>
            </a:r>
            <a:r>
              <a:rPr lang="en-US" sz="2800" b="1" dirty="0" smtClean="0">
                <a:solidFill>
                  <a:srgbClr val="009900"/>
                </a:solidFill>
              </a:rPr>
              <a:t>Instantiate</a:t>
            </a:r>
            <a:r>
              <a:rPr lang="en-US" sz="2800" dirty="0" smtClean="0">
                <a:solidFill>
                  <a:prstClr val="black"/>
                </a:solidFill>
              </a:rPr>
              <a:t> at 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same place as </a:t>
            </a:r>
            <a:r>
              <a:rPr lang="en-US" sz="2800" dirty="0" err="1" smtClean="0">
                <a:solidFill>
                  <a:prstClr val="black"/>
                </a:solidFill>
              </a:rPr>
              <a:t>typechecker</a:t>
            </a:r>
            <a:r>
              <a:rPr lang="en-US" sz="2800" dirty="0" smtClean="0">
                <a:solidFill>
                  <a:prstClr val="black"/>
                </a:solidFill>
              </a:rPr>
              <a:t>!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 </a:t>
            </a:r>
            <a:r>
              <a:rPr lang="en-US" sz="2800" b="1" dirty="0" smtClean="0">
                <a:solidFill>
                  <a:srgbClr val="009900"/>
                </a:solidFill>
              </a:rPr>
              <a:t>Gen</a:t>
            </a:r>
            <a:r>
              <a:rPr lang="en-US" sz="2800" dirty="0" smtClean="0">
                <a:solidFill>
                  <a:prstClr val="black"/>
                </a:solidFill>
              </a:rPr>
              <a:t> when </a:t>
            </a:r>
            <a:r>
              <a:rPr lang="en-US" sz="2800" b="1" dirty="0" smtClean="0">
                <a:solidFill>
                  <a:schemeClr val="accent1"/>
                </a:solidFill>
              </a:rPr>
              <a:t>adding to </a:t>
            </a:r>
            <a:r>
              <a:rPr lang="en-US" sz="2800" dirty="0" err="1" smtClean="0">
                <a:solidFill>
                  <a:prstClr val="black"/>
                </a:solidFill>
              </a:rPr>
              <a:t>struct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  </a:t>
            </a:r>
            <a:r>
              <a:rPr lang="en-US" sz="2800" b="1" dirty="0" smtClean="0">
                <a:solidFill>
                  <a:srgbClr val="009900"/>
                </a:solidFill>
              </a:rPr>
              <a:t>Ins</a:t>
            </a:r>
            <a:r>
              <a:rPr lang="en-US" sz="2800" dirty="0" smtClean="0">
                <a:solidFill>
                  <a:prstClr val="black"/>
                </a:solidFill>
              </a:rPr>
              <a:t> when </a:t>
            </a:r>
            <a:r>
              <a:rPr lang="en-US" sz="2800" b="1" dirty="0" smtClean="0">
                <a:solidFill>
                  <a:schemeClr val="accent1"/>
                </a:solidFill>
              </a:rPr>
              <a:t>taking from </a:t>
            </a:r>
            <a:r>
              <a:rPr lang="en-US" sz="2800" dirty="0" err="1" smtClean="0">
                <a:solidFill>
                  <a:prstClr val="black"/>
                </a:solidFill>
              </a:rPr>
              <a:t>struct</a:t>
            </a:r>
            <a:r>
              <a:rPr lang="en-US" sz="2800" dirty="0" smtClean="0">
                <a:solidFill>
                  <a:prstClr val="black"/>
                </a:solidFill>
              </a:rPr>
              <a:t>.  </a:t>
            </a:r>
          </a:p>
        </p:txBody>
      </p:sp>
      <p:sp>
        <p:nvSpPr>
          <p:cNvPr id="22" name="Title 9"/>
          <p:cNvSpPr txBox="1">
            <a:spLocks/>
          </p:cNvSpPr>
          <p:nvPr/>
        </p:nvSpPr>
        <p:spPr>
          <a:xfrm>
            <a:off x="622300" y="381000"/>
            <a:ext cx="8229600" cy="60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Verify Insertion Into List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9400" y="5816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nsolas" pitchFamily="49" charset="0"/>
              </a:rPr>
              <a:t>insert</a:t>
            </a:r>
            <a:r>
              <a:rPr lang="en-US" sz="3200" dirty="0" smtClean="0">
                <a:solidFill>
                  <a:prstClr val="black"/>
                </a:solidFill>
              </a:rPr>
              <a:t> :: 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(x:</a:t>
            </a:r>
            <a:r>
              <a:rPr lang="en-US" sz="8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</a:rPr>
              <a:t>,</a:t>
            </a:r>
            <a:r>
              <a:rPr lang="en-US" sz="6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</a:rPr>
              <a:t>l:</a:t>
            </a:r>
            <a:r>
              <a:rPr lang="en-US" sz="8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8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r>
              <a:rPr lang="en-US" sz="2800" dirty="0" smtClean="0">
                <a:latin typeface="Consolas" pitchFamily="49" charset="0"/>
              </a:rPr>
              <a:t>)</a:t>
            </a:r>
            <a:r>
              <a:rPr lang="en-US" sz="8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b="1" dirty="0" smtClean="0">
                <a:latin typeface="cmsy10"/>
              </a:rPr>
              <a:t>!</a:t>
            </a:r>
            <a:r>
              <a:rPr lang="en-US" sz="8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dirty="0" err="1" smtClean="0">
                <a:solidFill>
                  <a:srgbClr val="00A404"/>
                </a:solidFill>
                <a:latin typeface="Consolas" pitchFamily="49" charset="0"/>
              </a:rPr>
              <a:t>int</a:t>
            </a:r>
            <a:r>
              <a:rPr lang="en-US" sz="800" dirty="0" smtClean="0">
                <a:solidFill>
                  <a:srgbClr val="00A404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A404"/>
                </a:solidFill>
                <a:latin typeface="Consolas" pitchFamily="49" charset="0"/>
              </a:rPr>
              <a:t>list</a:t>
            </a:r>
            <a:endParaRPr lang="en-US" sz="2800" dirty="0" smtClean="0">
              <a:solidFill>
                <a:srgbClr val="291BDF"/>
              </a:solidFill>
            </a:endParaRPr>
          </a:p>
        </p:txBody>
      </p:sp>
      <p:sp>
        <p:nvSpPr>
          <p:cNvPr id="25" name="Title 9"/>
          <p:cNvSpPr txBox="1">
            <a:spLocks/>
          </p:cNvSpPr>
          <p:nvPr/>
        </p:nvSpPr>
        <p:spPr>
          <a:xfrm>
            <a:off x="533400" y="381000"/>
            <a:ext cx="8229600" cy="60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Verify Insertion Into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Sorted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List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46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7" grpId="1" animBg="1"/>
      <p:bldP spid="8" grpId="1" animBg="1"/>
      <p:bldP spid="10" grpId="1" animBg="1"/>
      <p:bldP spid="12" grpId="1" animBg="1"/>
      <p:bldP spid="14" grpId="1" animBg="1"/>
      <p:bldP spid="15" grpId="1" animBg="1"/>
      <p:bldP spid="17" grpId="1" animBg="1"/>
      <p:bldP spid="21" grpId="0"/>
      <p:bldP spid="22" grpId="0"/>
      <p:bldP spid="23" grpId="0"/>
      <p:bldP spid="23" grpId="1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0136" y="3271837"/>
            <a:ext cx="8703864" cy="719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15" y="1447800"/>
            <a:ext cx="8937440" cy="47767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Contributions</a:t>
            </a:r>
            <a:endParaRPr lang="en-US" sz="4800" b="1" dirty="0" smtClean="0">
              <a:solidFill>
                <a:srgbClr val="0033CC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9900"/>
                </a:solidFill>
              </a:rPr>
              <a:t>Structures</a:t>
            </a:r>
          </a:p>
          <a:p>
            <a:pPr>
              <a:buClr>
                <a:schemeClr val="tx1"/>
              </a:buClr>
            </a:pPr>
            <a:r>
              <a:rPr lang="en-US" sz="4800" b="1" dirty="0" smtClean="0">
                <a:solidFill>
                  <a:srgbClr val="0033CC"/>
                </a:solidFill>
              </a:rPr>
              <a:t>Refined</a:t>
            </a: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33CC"/>
                </a:solidFill>
              </a:rPr>
              <a:t>Data</a:t>
            </a:r>
            <a:r>
              <a:rPr lang="en-US" sz="4800" b="1" dirty="0" smtClean="0">
                <a:solidFill>
                  <a:srgbClr val="009900"/>
                </a:solidFill>
              </a:rPr>
              <a:t> Structures</a:t>
            </a:r>
          </a:p>
          <a:p>
            <a:r>
              <a:rPr lang="en-US" sz="4800" dirty="0" smtClean="0"/>
              <a:t>Expressiveness</a:t>
            </a:r>
          </a:p>
          <a:p>
            <a:r>
              <a:rPr lang="en-US" sz="4800" dirty="0" smtClean="0"/>
              <a:t>Results</a:t>
            </a:r>
          </a:p>
        </p:txBody>
      </p:sp>
    </p:spTree>
    <p:custDataLst>
      <p:tags r:id="rId1"/>
    </p:custDataLst>
  </p:cSld>
  <p:clrMapOvr>
    <a:masterClrMapping/>
  </p:clrMapOvr>
  <p:transition advTm="156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951E-6 L 0.00156 0.128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1224146" y="2006012"/>
            <a:ext cx="1366653" cy="1829594"/>
            <a:chOff x="533399" y="1650670"/>
            <a:chExt cx="1366653" cy="1829594"/>
          </a:xfrm>
        </p:grpSpPr>
        <p:sp>
          <p:nvSpPr>
            <p:cNvPr id="88" name="Rounded Rectangle 87"/>
            <p:cNvSpPr/>
            <p:nvPr/>
          </p:nvSpPr>
          <p:spPr>
            <a:xfrm>
              <a:off x="533399" y="1650670"/>
              <a:ext cx="1366653" cy="182880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>
              <p:custDataLst>
                <p:tags r:id="rId19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18" name="Rounded Rectangle 117"/>
            <p:cNvSpPr/>
            <p:nvPr>
              <p:custDataLst>
                <p:tags r:id="rId20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1266479" y="2337878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120" name="Straight Arrow Connector 119"/>
            <p:cNvCxnSpPr>
              <a:stCxn id="118" idx="2"/>
              <a:endCxn id="119" idx="0"/>
            </p:cNvCxnSpPr>
            <p:nvPr>
              <p:custDataLst>
                <p:tags r:id="rId22"/>
              </p:custDataLst>
            </p:nvPr>
          </p:nvCxnSpPr>
          <p:spPr>
            <a:xfrm rot="16200000" flipH="1">
              <a:off x="1458829" y="2249297"/>
              <a:ext cx="174009" cy="31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35"/>
            <p:cNvCxnSpPr>
              <a:stCxn id="118" idx="3"/>
              <a:endCxn id="88" idx="0"/>
            </p:cNvCxnSpPr>
            <p:nvPr>
              <p:custDataLst>
                <p:tags r:id="rId23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88" idx="0"/>
              <a:endCxn id="88" idx="2"/>
            </p:cNvCxnSpPr>
            <p:nvPr/>
          </p:nvCxnSpPr>
          <p:spPr>
            <a:xfrm rot="16200000" flipH="1">
              <a:off x="302326" y="2565070"/>
              <a:ext cx="1828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2868882" y="2019364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233" name="Rounded Rectangle 232"/>
          <p:cNvSpPr/>
          <p:nvPr>
            <p:custDataLst>
              <p:tags r:id="rId2"/>
            </p:custDataLst>
          </p:nvPr>
        </p:nvSpPr>
        <p:spPr>
          <a:xfrm>
            <a:off x="2010323" y="2087585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4" name="Oval 23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952625" y="2693742"/>
            <a:ext cx="560779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  <a:latin typeface="Calibri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Calibri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int</a:t>
            </a:r>
          </a:p>
        </p:txBody>
      </p:sp>
      <p:cxnSp>
        <p:nvCxnSpPr>
          <p:cNvPr id="235" name="Straight Arrow Connector 234"/>
          <p:cNvCxnSpPr>
            <a:stCxn id="233" idx="2"/>
            <a:endCxn id="234" idx="0"/>
          </p:cNvCxnSpPr>
          <p:nvPr>
            <p:custDataLst>
              <p:tags r:id="rId4"/>
            </p:custDataLst>
          </p:nvPr>
        </p:nvCxnSpPr>
        <p:spPr>
          <a:xfrm rot="5400000">
            <a:off x="2141391" y="2595429"/>
            <a:ext cx="189938" cy="6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388883" y="362607"/>
            <a:ext cx="8534400" cy="835572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Property: 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48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4800" b="1" i="1" baseline="-25000" dirty="0" smtClean="0">
                <a:solidFill>
                  <a:srgbClr val="291BDF"/>
                </a:solidFill>
                <a:latin typeface="Consolas"/>
              </a:rPr>
              <a:t>1 </a:t>
            </a:r>
            <a:r>
              <a:rPr lang="en-US" sz="4800" b="1" i="1" dirty="0" smtClean="0">
                <a:solidFill>
                  <a:srgbClr val="0033CC"/>
                </a:solidFill>
                <a:latin typeface="Consolas" pitchFamily="49" charset="0"/>
              </a:rPr>
              <a:t>&lt; </a:t>
            </a:r>
            <a:r>
              <a:rPr lang="en-US" sz="48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4800" b="1" i="1" baseline="-25000" dirty="0" smtClean="0">
                <a:solidFill>
                  <a:srgbClr val="291BDF"/>
                </a:solidFill>
                <a:latin typeface="Consolas"/>
              </a:rPr>
              <a:t>2 </a:t>
            </a:r>
            <a:r>
              <a:rPr lang="en-US" sz="4800" b="1" i="1" dirty="0" smtClean="0">
                <a:solidFill>
                  <a:srgbClr val="0033CC"/>
                </a:solidFill>
                <a:latin typeface="Consolas" pitchFamily="49" charset="0"/>
              </a:rPr>
              <a:t>&lt; </a:t>
            </a:r>
            <a:r>
              <a:rPr lang="en-US" sz="48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4800" b="1" i="1" baseline="-25000" dirty="0" smtClean="0">
                <a:solidFill>
                  <a:srgbClr val="291BDF"/>
                </a:solidFill>
                <a:latin typeface="Consolas"/>
              </a:rPr>
              <a:t>3 </a:t>
            </a:r>
            <a:r>
              <a:rPr lang="en-US" sz="4800" b="1" i="1" dirty="0" smtClean="0">
                <a:solidFill>
                  <a:srgbClr val="0033CC"/>
                </a:solidFill>
                <a:latin typeface="Consolas" pitchFamily="49" charset="0"/>
              </a:rPr>
              <a:t>&lt; …</a:t>
            </a:r>
            <a:endParaRPr lang="en-US" sz="4800" b="1" i="1" baseline="-25000" dirty="0" smtClean="0">
              <a:solidFill>
                <a:srgbClr val="0033CC"/>
              </a:solidFill>
              <a:latin typeface="Consolas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40822" y="1904945"/>
            <a:ext cx="19147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Refined</a:t>
            </a:r>
            <a:r>
              <a:rPr lang="en-US" sz="3600" b="1" dirty="0" smtClean="0">
                <a:solidFill>
                  <a:srgbClr val="009900"/>
                </a:solidFill>
              </a:rPr>
              <a:t>  </a:t>
            </a:r>
          </a:p>
          <a:p>
            <a:r>
              <a:rPr lang="en-US" sz="3600" dirty="0" smtClean="0">
                <a:ea typeface="+mj-ea"/>
                <a:cs typeface="+mj-cs"/>
              </a:rPr>
              <a:t>Unfolded</a:t>
            </a:r>
            <a:endParaRPr lang="en-US" sz="1600" dirty="0"/>
          </a:p>
        </p:txBody>
      </p:sp>
      <p:grpSp>
        <p:nvGrpSpPr>
          <p:cNvPr id="3" name="Group 85"/>
          <p:cNvGrpSpPr/>
          <p:nvPr/>
        </p:nvGrpSpPr>
        <p:grpSpPr>
          <a:xfrm>
            <a:off x="3687654" y="2877664"/>
            <a:ext cx="838200" cy="1469080"/>
            <a:chOff x="3687654" y="2877664"/>
            <a:chExt cx="838200" cy="1469080"/>
          </a:xfrm>
        </p:grpSpPr>
        <p:sp>
          <p:nvSpPr>
            <p:cNvPr id="73" name="Rounded Rectangle 72"/>
            <p:cNvSpPr/>
            <p:nvPr>
              <p:custDataLst>
                <p:tags r:id="rId16"/>
              </p:custDataLst>
            </p:nvPr>
          </p:nvSpPr>
          <p:spPr>
            <a:xfrm>
              <a:off x="3815619" y="287766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3762376" y="3483821"/>
              <a:ext cx="560779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  <a:endCxn id="74" idx="0"/>
            </p:cNvCxnSpPr>
            <p:nvPr>
              <p:custDataLst>
                <p:tags r:id="rId18"/>
              </p:custDataLst>
            </p:nvPr>
          </p:nvCxnSpPr>
          <p:spPr>
            <a:xfrm rot="5400000">
              <a:off x="3948914" y="3387735"/>
              <a:ext cx="189938" cy="22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687654" y="3946634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1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&lt;h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2</a:t>
              </a:r>
              <a:endParaRPr lang="en-US" b="1" i="1" baseline="-25000" dirty="0">
                <a:latin typeface="Consolas"/>
              </a:endParaRPr>
            </a:p>
          </p:txBody>
        </p:sp>
      </p:grpSp>
      <p:grpSp>
        <p:nvGrpSpPr>
          <p:cNvPr id="4" name="Group 101"/>
          <p:cNvGrpSpPr/>
          <p:nvPr/>
        </p:nvGrpSpPr>
        <p:grpSpPr>
          <a:xfrm>
            <a:off x="5443976" y="3685883"/>
            <a:ext cx="852048" cy="1626113"/>
            <a:chOff x="5443976" y="3685883"/>
            <a:chExt cx="852048" cy="1626113"/>
          </a:xfrm>
        </p:grpSpPr>
        <p:sp>
          <p:nvSpPr>
            <p:cNvPr id="97" name="Rounded Rectangle 96"/>
            <p:cNvSpPr/>
            <p:nvPr>
              <p:custDataLst>
                <p:tags r:id="rId13"/>
              </p:custDataLst>
            </p:nvPr>
          </p:nvSpPr>
          <p:spPr>
            <a:xfrm>
              <a:off x="5594806" y="3685883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5535221" y="4277815"/>
              <a:ext cx="560779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7" idx="2"/>
              <a:endCxn id="98" idx="0"/>
            </p:cNvCxnSpPr>
            <p:nvPr>
              <p:custDataLst>
                <p:tags r:id="rId15"/>
              </p:custDataLst>
            </p:nvPr>
          </p:nvCxnSpPr>
          <p:spPr>
            <a:xfrm rot="5400000">
              <a:off x="5732043" y="4185670"/>
              <a:ext cx="175713" cy="8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457824" y="4692868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1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&lt;h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3</a:t>
              </a:r>
              <a:endParaRPr lang="en-US" b="1" i="1" baseline="-25000" dirty="0">
                <a:latin typeface="Consola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443976" y="4911886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2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&lt;h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3</a:t>
              </a:r>
              <a:endParaRPr lang="en-US" b="1" i="1" baseline="-25000" dirty="0">
                <a:latin typeface="Consolas"/>
              </a:endParaRPr>
            </a:p>
          </p:txBody>
        </p:sp>
      </p:grpSp>
      <p:grpSp>
        <p:nvGrpSpPr>
          <p:cNvPr id="5" name="Group 102"/>
          <p:cNvGrpSpPr/>
          <p:nvPr/>
        </p:nvGrpSpPr>
        <p:grpSpPr>
          <a:xfrm>
            <a:off x="6847181" y="4210010"/>
            <a:ext cx="2392067" cy="2114590"/>
            <a:chOff x="6847181" y="4210010"/>
            <a:chExt cx="2392067" cy="2114590"/>
          </a:xfrm>
        </p:grpSpPr>
        <p:sp>
          <p:nvSpPr>
            <p:cNvPr id="64" name="Rectangle 63"/>
            <p:cNvSpPr/>
            <p:nvPr/>
          </p:nvSpPr>
          <p:spPr>
            <a:xfrm>
              <a:off x="7600623" y="5924490"/>
              <a:ext cx="7125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3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&lt;x</a:t>
              </a:r>
              <a:endParaRPr lang="en-US" b="1" i="1" baseline="-25000" dirty="0">
                <a:latin typeface="Consolas"/>
              </a:endParaRPr>
            </a:p>
          </p:txBody>
        </p:sp>
        <p:grpSp>
          <p:nvGrpSpPr>
            <p:cNvPr id="6" name="Group 235"/>
            <p:cNvGrpSpPr/>
            <p:nvPr/>
          </p:nvGrpSpPr>
          <p:grpSpPr>
            <a:xfrm>
              <a:off x="6847181" y="4210010"/>
              <a:ext cx="1453857" cy="2114590"/>
              <a:chOff x="533399" y="1650670"/>
              <a:chExt cx="1453857" cy="1829487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533399" y="1650670"/>
                <a:ext cx="1453857" cy="1828800"/>
              </a:xfrm>
              <a:prstGeom prst="roundRect">
                <a:avLst>
                  <a:gd name="adj" fmla="val 603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105"/>
              <p:cNvSpPr/>
              <p:nvPr>
                <p:custDataLst>
                  <p:tags r:id="rId8"/>
                </p:custDataLst>
              </p:nvPr>
            </p:nvSpPr>
            <p:spPr>
              <a:xfrm>
                <a:off x="624128" y="1735194"/>
                <a:ext cx="458762" cy="416219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[]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108" name="Rounded Rectangle 107"/>
              <p:cNvSpPr/>
              <p:nvPr>
                <p:custDataLst>
                  <p:tags r:id="rId9"/>
                </p:custDataLst>
              </p:nvPr>
            </p:nvSpPr>
            <p:spPr>
              <a:xfrm>
                <a:off x="1402082" y="1747650"/>
                <a:ext cx="458762" cy="416219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::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109" name="Oval 10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348756" y="2324230"/>
                <a:ext cx="561860" cy="4885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int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0" name="Straight Arrow Connector 109"/>
              <p:cNvCxnSpPr>
                <a:stCxn id="108" idx="2"/>
                <a:endCxn id="109" idx="0"/>
              </p:cNvCxnSpPr>
              <p:nvPr>
                <p:custDataLst>
                  <p:tags r:id="rId11"/>
                </p:custDataLst>
              </p:nvPr>
            </p:nvCxnSpPr>
            <p:spPr>
              <a:xfrm rot="5400000">
                <a:off x="1550395" y="2243161"/>
                <a:ext cx="160361" cy="17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35"/>
              <p:cNvCxnSpPr>
                <a:stCxn id="108" idx="3"/>
                <a:endCxn id="105" idx="0"/>
              </p:cNvCxnSpPr>
              <p:nvPr>
                <p:custDataLst>
                  <p:tags r:id="rId12"/>
                </p:custDataLst>
              </p:nvPr>
            </p:nvCxnSpPr>
            <p:spPr>
              <a:xfrm flipH="1" flipV="1">
                <a:off x="1260328" y="1650670"/>
                <a:ext cx="600516" cy="305090"/>
              </a:xfrm>
              <a:prstGeom prst="bentConnector4">
                <a:avLst>
                  <a:gd name="adj1" fmla="val -59118"/>
                  <a:gd name="adj2" fmla="val 164826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5" idx="0"/>
                <a:endCxn id="105" idx="2"/>
              </p:cNvCxnSpPr>
              <p:nvPr/>
            </p:nvCxnSpPr>
            <p:spPr>
              <a:xfrm rot="16200000" flipH="1">
                <a:off x="345928" y="2564963"/>
                <a:ext cx="1828800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4" name="Rectangle 123"/>
            <p:cNvSpPr/>
            <p:nvPr/>
          </p:nvSpPr>
          <p:spPr>
            <a:xfrm>
              <a:off x="7591098" y="5468768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1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&lt;x</a:t>
              </a:r>
              <a:endParaRPr lang="en-US" b="1" i="1" baseline="-25000" dirty="0">
                <a:latin typeface="Consola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605386" y="5687786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2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&lt;x</a:t>
              </a:r>
              <a:endParaRPr lang="en-US" b="1" i="1" baseline="-25000" dirty="0">
                <a:latin typeface="Consola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8526730" y="4253038"/>
              <a:ext cx="7125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x&lt;V</a:t>
              </a:r>
              <a:endParaRPr lang="en-US" b="1" i="1" baseline="-25000" dirty="0">
                <a:latin typeface="Consolas"/>
              </a:endParaRPr>
            </a:p>
          </p:txBody>
        </p:sp>
      </p:grpSp>
      <p:sp>
        <p:nvSpPr>
          <p:cNvPr id="127" name="Rounded Rectangle 126"/>
          <p:cNvSpPr/>
          <p:nvPr/>
        </p:nvSpPr>
        <p:spPr>
          <a:xfrm>
            <a:off x="412530" y="346840"/>
            <a:ext cx="8479221" cy="861143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Property: 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4800" dirty="0" smtClean="0">
                <a:solidFill>
                  <a:srgbClr val="0033CC"/>
                </a:solidFill>
                <a:latin typeface="Consolas" pitchFamily="49" charset="0"/>
              </a:rPr>
              <a:t>sorted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48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  <a:endParaRPr lang="en-US" sz="48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87147" y="1906895"/>
            <a:ext cx="1202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</a:rPr>
              <a:t>Type </a:t>
            </a:r>
            <a:endParaRPr lang="en-US" dirty="0"/>
          </a:p>
        </p:txBody>
      </p:sp>
      <p:cxnSp>
        <p:nvCxnSpPr>
          <p:cNvPr id="85" name="Straight Arrow Connector 35"/>
          <p:cNvCxnSpPr>
            <a:stCxn id="233" idx="3"/>
            <a:endCxn id="73" idx="0"/>
          </p:cNvCxnSpPr>
          <p:nvPr>
            <p:custDataLst>
              <p:tags r:id="rId5"/>
            </p:custDataLst>
          </p:nvPr>
        </p:nvCxnSpPr>
        <p:spPr>
          <a:xfrm>
            <a:off x="2469085" y="2295695"/>
            <a:ext cx="1575915" cy="581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35"/>
          <p:cNvCxnSpPr>
            <a:stCxn id="97" idx="3"/>
          </p:cNvCxnSpPr>
          <p:nvPr>
            <p:custDataLst>
              <p:tags r:id="rId6"/>
            </p:custDataLst>
          </p:nvPr>
        </p:nvCxnSpPr>
        <p:spPr>
          <a:xfrm>
            <a:off x="6053568" y="3893993"/>
            <a:ext cx="775857" cy="338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35"/>
          <p:cNvCxnSpPr>
            <a:stCxn id="73" idx="3"/>
            <a:endCxn id="97" idx="0"/>
          </p:cNvCxnSpPr>
          <p:nvPr>
            <p:custDataLst>
              <p:tags r:id="rId7"/>
            </p:custDataLst>
          </p:nvPr>
        </p:nvCxnSpPr>
        <p:spPr>
          <a:xfrm>
            <a:off x="4274381" y="3085774"/>
            <a:ext cx="1549806" cy="60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04800" y="4114800"/>
            <a:ext cx="72330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Refinements Determine Property</a:t>
            </a:r>
          </a:p>
        </p:txBody>
      </p:sp>
    </p:spTree>
    <p:custDataLst>
      <p:tags r:id="rId1"/>
    </p:custDataLst>
  </p:cSld>
  <p:clrMapOvr>
    <a:masterClrMapping/>
  </p:clrMapOvr>
  <p:transition advTm="19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233" grpId="0" animBg="1"/>
      <p:bldP spid="234" grpId="0" animBg="1"/>
      <p:bldP spid="60" grpId="0" animBg="1"/>
      <p:bldP spid="60" grpId="1" animBg="1"/>
      <p:bldP spid="127" grpId="0" animBg="1"/>
      <p:bldP spid="104" grpId="0"/>
      <p:bldP spid="45" grpId="0"/>
      <p:bldP spid="4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0"/>
          <p:cNvGrpSpPr/>
          <p:nvPr/>
        </p:nvGrpSpPr>
        <p:grpSpPr>
          <a:xfrm>
            <a:off x="1224146" y="2006012"/>
            <a:ext cx="1366653" cy="1829594"/>
            <a:chOff x="533399" y="1650670"/>
            <a:chExt cx="1366653" cy="1829594"/>
          </a:xfrm>
        </p:grpSpPr>
        <p:sp>
          <p:nvSpPr>
            <p:cNvPr id="88" name="Rounded Rectangle 87"/>
            <p:cNvSpPr/>
            <p:nvPr/>
          </p:nvSpPr>
          <p:spPr>
            <a:xfrm>
              <a:off x="533399" y="1650670"/>
              <a:ext cx="1366653" cy="1828800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>
              <p:custDataLst>
                <p:tags r:id="rId19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18" name="Rounded Rectangle 117"/>
            <p:cNvSpPr/>
            <p:nvPr>
              <p:custDataLst>
                <p:tags r:id="rId20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1266479" y="2337878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120" name="Straight Arrow Connector 119"/>
            <p:cNvCxnSpPr>
              <a:stCxn id="118" idx="2"/>
              <a:endCxn id="119" idx="0"/>
            </p:cNvCxnSpPr>
            <p:nvPr>
              <p:custDataLst>
                <p:tags r:id="rId22"/>
              </p:custDataLst>
            </p:nvPr>
          </p:nvCxnSpPr>
          <p:spPr>
            <a:xfrm rot="16200000" flipH="1">
              <a:off x="1458829" y="2249297"/>
              <a:ext cx="174009" cy="31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35"/>
            <p:cNvCxnSpPr>
              <a:stCxn id="118" idx="3"/>
              <a:endCxn id="88" idx="0"/>
            </p:cNvCxnSpPr>
            <p:nvPr>
              <p:custDataLst>
                <p:tags r:id="rId23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88" idx="0"/>
              <a:endCxn id="88" idx="2"/>
            </p:cNvCxnSpPr>
            <p:nvPr/>
          </p:nvCxnSpPr>
          <p:spPr>
            <a:xfrm rot="16200000" flipH="1">
              <a:off x="302326" y="2565070"/>
              <a:ext cx="1828800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ectangle 60"/>
          <p:cNvSpPr/>
          <p:nvPr/>
        </p:nvSpPr>
        <p:spPr>
          <a:xfrm>
            <a:off x="2868882" y="2019364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291BDF"/>
                </a:solidFill>
                <a:latin typeface="Consolas" pitchFamily="49" charset="0"/>
              </a:rPr>
              <a:t>x</a:t>
            </a:r>
            <a:r>
              <a:rPr lang="en-US" sz="2000" b="1" dirty="0" err="1" smtClean="0">
                <a:solidFill>
                  <a:srgbClr val="291BDF"/>
                </a:solidFill>
                <a:latin typeface="Symbol"/>
                <a:sym typeface="Symbol"/>
              </a:rPr>
              <a:t></a:t>
            </a:r>
            <a:r>
              <a:rPr lang="en-US" sz="2000" b="1" i="1" dirty="0" err="1" smtClean="0">
                <a:solidFill>
                  <a:srgbClr val="291BDF"/>
                </a:solidFill>
                <a:latin typeface="Consolas" pitchFamily="49" charset="0"/>
              </a:rPr>
              <a:t>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233" name="Rounded Rectangle 232"/>
          <p:cNvSpPr/>
          <p:nvPr>
            <p:custDataLst>
              <p:tags r:id="rId2"/>
            </p:custDataLst>
          </p:nvPr>
        </p:nvSpPr>
        <p:spPr>
          <a:xfrm>
            <a:off x="2010323" y="2087585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4" name="Oval 23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952625" y="2693742"/>
            <a:ext cx="560779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  <a:latin typeface="Calibri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Calibri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int</a:t>
            </a:r>
          </a:p>
        </p:txBody>
      </p:sp>
      <p:cxnSp>
        <p:nvCxnSpPr>
          <p:cNvPr id="235" name="Straight Arrow Connector 234"/>
          <p:cNvCxnSpPr>
            <a:stCxn id="233" idx="2"/>
            <a:endCxn id="234" idx="0"/>
          </p:cNvCxnSpPr>
          <p:nvPr>
            <p:custDataLst>
              <p:tags r:id="rId4"/>
            </p:custDataLst>
          </p:nvPr>
        </p:nvCxnSpPr>
        <p:spPr>
          <a:xfrm rot="5400000">
            <a:off x="2141391" y="2595429"/>
            <a:ext cx="189938" cy="66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388883" y="362607"/>
            <a:ext cx="8534400" cy="835572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Property: </a:t>
            </a:r>
            <a:r>
              <a:rPr lang="en-US" sz="28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48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4800" b="1" i="1" baseline="-25000" dirty="0" smtClean="0">
                <a:solidFill>
                  <a:srgbClr val="291BDF"/>
                </a:solidFill>
                <a:latin typeface="Consolas"/>
              </a:rPr>
              <a:t>1 </a:t>
            </a:r>
            <a:r>
              <a:rPr lang="en-US" sz="4800" b="1" dirty="0" smtClean="0">
                <a:solidFill>
                  <a:srgbClr val="291BDF"/>
                </a:solidFill>
                <a:latin typeface="Symbol"/>
                <a:sym typeface="Symbol"/>
              </a:rPr>
              <a:t></a:t>
            </a:r>
            <a:r>
              <a:rPr lang="en-US" sz="4800" b="1" i="1" dirty="0" smtClean="0">
                <a:solidFill>
                  <a:srgbClr val="0033CC"/>
                </a:solidFill>
                <a:latin typeface="Consolas" pitchFamily="49" charset="0"/>
              </a:rPr>
              <a:t> </a:t>
            </a:r>
            <a:r>
              <a:rPr lang="en-US" sz="48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4800" b="1" i="1" baseline="-25000" dirty="0" smtClean="0">
                <a:solidFill>
                  <a:srgbClr val="291BDF"/>
                </a:solidFill>
                <a:latin typeface="Consolas"/>
              </a:rPr>
              <a:t>2 </a:t>
            </a:r>
            <a:r>
              <a:rPr lang="en-US" sz="4800" b="1" dirty="0" smtClean="0">
                <a:solidFill>
                  <a:srgbClr val="291BDF"/>
                </a:solidFill>
                <a:latin typeface="Symbol"/>
                <a:sym typeface="Symbol"/>
              </a:rPr>
              <a:t></a:t>
            </a:r>
            <a:r>
              <a:rPr lang="en-US" sz="4800" b="1" i="1" dirty="0" smtClean="0">
                <a:solidFill>
                  <a:srgbClr val="0033CC"/>
                </a:solidFill>
                <a:latin typeface="Consolas" pitchFamily="49" charset="0"/>
              </a:rPr>
              <a:t> </a:t>
            </a:r>
            <a:r>
              <a:rPr lang="en-US" sz="48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4800" b="1" i="1" baseline="-25000" dirty="0" smtClean="0">
                <a:solidFill>
                  <a:srgbClr val="291BDF"/>
                </a:solidFill>
                <a:latin typeface="Consolas"/>
              </a:rPr>
              <a:t>3 </a:t>
            </a:r>
            <a:r>
              <a:rPr lang="en-US" sz="4800" b="1" dirty="0" smtClean="0">
                <a:solidFill>
                  <a:srgbClr val="291BDF"/>
                </a:solidFill>
                <a:latin typeface="Symbol"/>
                <a:sym typeface="Symbol"/>
              </a:rPr>
              <a:t> </a:t>
            </a:r>
            <a:r>
              <a:rPr lang="en-US" sz="4800" b="1" i="1" dirty="0" smtClean="0">
                <a:solidFill>
                  <a:srgbClr val="0033CC"/>
                </a:solidFill>
                <a:latin typeface="Consolas" pitchFamily="49" charset="0"/>
              </a:rPr>
              <a:t> …</a:t>
            </a:r>
            <a:endParaRPr lang="en-US" sz="4800" b="1" i="1" baseline="-25000" dirty="0" smtClean="0">
              <a:solidFill>
                <a:srgbClr val="0033CC"/>
              </a:solidFill>
              <a:latin typeface="Consolas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40822" y="1904945"/>
            <a:ext cx="19147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Refined</a:t>
            </a:r>
            <a:r>
              <a:rPr lang="en-US" sz="3600" b="1" dirty="0" smtClean="0">
                <a:solidFill>
                  <a:srgbClr val="009900"/>
                </a:solidFill>
              </a:rPr>
              <a:t>  </a:t>
            </a:r>
          </a:p>
          <a:p>
            <a:r>
              <a:rPr lang="en-US" sz="3600" dirty="0" smtClean="0">
                <a:ea typeface="+mj-ea"/>
                <a:cs typeface="+mj-cs"/>
              </a:rPr>
              <a:t>Unfolded</a:t>
            </a:r>
            <a:endParaRPr lang="en-US" sz="1600" dirty="0"/>
          </a:p>
        </p:txBody>
      </p:sp>
      <p:grpSp>
        <p:nvGrpSpPr>
          <p:cNvPr id="3" name="Group 85"/>
          <p:cNvGrpSpPr/>
          <p:nvPr/>
        </p:nvGrpSpPr>
        <p:grpSpPr>
          <a:xfrm>
            <a:off x="3687654" y="2877664"/>
            <a:ext cx="838200" cy="1469080"/>
            <a:chOff x="3687654" y="2877664"/>
            <a:chExt cx="838200" cy="1469080"/>
          </a:xfrm>
        </p:grpSpPr>
        <p:sp>
          <p:nvSpPr>
            <p:cNvPr id="73" name="Rounded Rectangle 72"/>
            <p:cNvSpPr/>
            <p:nvPr>
              <p:custDataLst>
                <p:tags r:id="rId16"/>
              </p:custDataLst>
            </p:nvPr>
          </p:nvSpPr>
          <p:spPr>
            <a:xfrm>
              <a:off x="3815619" y="287766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3762376" y="3483821"/>
              <a:ext cx="560779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  <a:endParaRPr lang="en-US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3" idx="2"/>
              <a:endCxn id="74" idx="0"/>
            </p:cNvCxnSpPr>
            <p:nvPr>
              <p:custDataLst>
                <p:tags r:id="rId18"/>
              </p:custDataLst>
            </p:nvPr>
          </p:nvCxnSpPr>
          <p:spPr>
            <a:xfrm rot="5400000">
              <a:off x="3948914" y="3387735"/>
              <a:ext cx="189938" cy="22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687654" y="3946634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1</a:t>
              </a:r>
              <a:r>
                <a:rPr lang="en-US" sz="2000" b="1" dirty="0" smtClean="0">
                  <a:solidFill>
                    <a:srgbClr val="291BDF"/>
                  </a:solidFill>
                  <a:latin typeface="Symbol"/>
                  <a:sym typeface="Symbol"/>
                </a:rPr>
                <a:t>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2</a:t>
              </a:r>
              <a:endParaRPr lang="en-US" b="1" i="1" baseline="-25000" dirty="0">
                <a:latin typeface="Consolas"/>
              </a:endParaRPr>
            </a:p>
          </p:txBody>
        </p:sp>
      </p:grpSp>
      <p:grpSp>
        <p:nvGrpSpPr>
          <p:cNvPr id="4" name="Group 101"/>
          <p:cNvGrpSpPr/>
          <p:nvPr/>
        </p:nvGrpSpPr>
        <p:grpSpPr>
          <a:xfrm>
            <a:off x="5456346" y="3685883"/>
            <a:ext cx="839678" cy="1616585"/>
            <a:chOff x="5456346" y="3685883"/>
            <a:chExt cx="839678" cy="1616585"/>
          </a:xfrm>
        </p:grpSpPr>
        <p:sp>
          <p:nvSpPr>
            <p:cNvPr id="97" name="Rounded Rectangle 96"/>
            <p:cNvSpPr/>
            <p:nvPr>
              <p:custDataLst>
                <p:tags r:id="rId13"/>
              </p:custDataLst>
            </p:nvPr>
          </p:nvSpPr>
          <p:spPr>
            <a:xfrm>
              <a:off x="5594806" y="3685883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5535221" y="4277815"/>
              <a:ext cx="560779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h</a:t>
              </a:r>
              <a:r>
                <a:rPr lang="en-US" sz="1600" b="1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7" idx="2"/>
              <a:endCxn id="98" idx="0"/>
            </p:cNvCxnSpPr>
            <p:nvPr>
              <p:custDataLst>
                <p:tags r:id="rId15"/>
              </p:custDataLst>
            </p:nvPr>
          </p:nvCxnSpPr>
          <p:spPr>
            <a:xfrm rot="5400000">
              <a:off x="5732043" y="4185670"/>
              <a:ext cx="175713" cy="85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457824" y="4692868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1</a:t>
              </a:r>
              <a:r>
                <a:rPr lang="en-US" sz="2000" b="1" dirty="0" smtClean="0">
                  <a:solidFill>
                    <a:srgbClr val="291BDF"/>
                  </a:solidFill>
                  <a:latin typeface="Symbol"/>
                  <a:sym typeface="Symbol"/>
                </a:rPr>
                <a:t>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3</a:t>
              </a:r>
              <a:endParaRPr lang="en-US" b="1" i="1" baseline="-25000" dirty="0">
                <a:latin typeface="Consola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456346" y="4902358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2</a:t>
              </a:r>
              <a:r>
                <a:rPr lang="en-US" sz="2000" b="1" dirty="0" smtClean="0">
                  <a:solidFill>
                    <a:srgbClr val="291BDF"/>
                  </a:solidFill>
                  <a:latin typeface="Symbol"/>
                  <a:sym typeface="Symbol"/>
                </a:rPr>
                <a:t>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3</a:t>
              </a:r>
              <a:endParaRPr lang="en-US" b="1" i="1" baseline="-25000" dirty="0">
                <a:latin typeface="Consolas"/>
              </a:endParaRPr>
            </a:p>
          </p:txBody>
        </p:sp>
      </p:grpSp>
      <p:grpSp>
        <p:nvGrpSpPr>
          <p:cNvPr id="5" name="Group 102"/>
          <p:cNvGrpSpPr/>
          <p:nvPr/>
        </p:nvGrpSpPr>
        <p:grpSpPr>
          <a:xfrm>
            <a:off x="6847181" y="4210010"/>
            <a:ext cx="2392067" cy="2114590"/>
            <a:chOff x="6847181" y="4210010"/>
            <a:chExt cx="2392067" cy="2114590"/>
          </a:xfrm>
        </p:grpSpPr>
        <p:sp>
          <p:nvSpPr>
            <p:cNvPr id="64" name="Rectangle 63"/>
            <p:cNvSpPr/>
            <p:nvPr/>
          </p:nvSpPr>
          <p:spPr>
            <a:xfrm>
              <a:off x="7600623" y="5924490"/>
              <a:ext cx="7125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3</a:t>
              </a:r>
              <a:r>
                <a:rPr lang="en-US" sz="2000" b="1" dirty="0" smtClean="0">
                  <a:solidFill>
                    <a:srgbClr val="291BDF"/>
                  </a:solidFill>
                  <a:latin typeface="Symbol"/>
                  <a:sym typeface="Symbol"/>
                </a:rPr>
                <a:t>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x</a:t>
              </a:r>
              <a:endParaRPr lang="en-US" b="1" i="1" baseline="-25000" dirty="0">
                <a:latin typeface="Consolas"/>
              </a:endParaRPr>
            </a:p>
          </p:txBody>
        </p:sp>
        <p:grpSp>
          <p:nvGrpSpPr>
            <p:cNvPr id="6" name="Group 235"/>
            <p:cNvGrpSpPr/>
            <p:nvPr/>
          </p:nvGrpSpPr>
          <p:grpSpPr>
            <a:xfrm>
              <a:off x="6847181" y="4210010"/>
              <a:ext cx="1453857" cy="2114590"/>
              <a:chOff x="533399" y="1650670"/>
              <a:chExt cx="1453857" cy="1829487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533399" y="1650670"/>
                <a:ext cx="1453857" cy="1828800"/>
              </a:xfrm>
              <a:prstGeom prst="roundRect">
                <a:avLst>
                  <a:gd name="adj" fmla="val 6030"/>
                </a:avLst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ounded Rectangle 105"/>
              <p:cNvSpPr/>
              <p:nvPr>
                <p:custDataLst>
                  <p:tags r:id="rId8"/>
                </p:custDataLst>
              </p:nvPr>
            </p:nvSpPr>
            <p:spPr>
              <a:xfrm>
                <a:off x="624128" y="1735194"/>
                <a:ext cx="458762" cy="416219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[]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108" name="Rounded Rectangle 107"/>
              <p:cNvSpPr/>
              <p:nvPr>
                <p:custDataLst>
                  <p:tags r:id="rId9"/>
                </p:custDataLst>
              </p:nvPr>
            </p:nvSpPr>
            <p:spPr>
              <a:xfrm>
                <a:off x="1402082" y="1747650"/>
                <a:ext cx="458762" cy="416219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::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109" name="Oval 10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348756" y="2324230"/>
                <a:ext cx="561860" cy="4885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int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0" name="Straight Arrow Connector 109"/>
              <p:cNvCxnSpPr>
                <a:stCxn id="108" idx="2"/>
                <a:endCxn id="109" idx="0"/>
              </p:cNvCxnSpPr>
              <p:nvPr>
                <p:custDataLst>
                  <p:tags r:id="rId11"/>
                </p:custDataLst>
              </p:nvPr>
            </p:nvCxnSpPr>
            <p:spPr>
              <a:xfrm rot="5400000">
                <a:off x="1550395" y="2243161"/>
                <a:ext cx="160361" cy="17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35"/>
              <p:cNvCxnSpPr>
                <a:stCxn id="108" idx="3"/>
                <a:endCxn id="105" idx="0"/>
              </p:cNvCxnSpPr>
              <p:nvPr>
                <p:custDataLst>
                  <p:tags r:id="rId12"/>
                </p:custDataLst>
              </p:nvPr>
            </p:nvCxnSpPr>
            <p:spPr>
              <a:xfrm flipH="1" flipV="1">
                <a:off x="1260328" y="1650670"/>
                <a:ext cx="600516" cy="305090"/>
              </a:xfrm>
              <a:prstGeom prst="bentConnector4">
                <a:avLst>
                  <a:gd name="adj1" fmla="val -59118"/>
                  <a:gd name="adj2" fmla="val 164826"/>
                </a:avLst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5" idx="0"/>
                <a:endCxn id="105" idx="2"/>
              </p:cNvCxnSpPr>
              <p:nvPr/>
            </p:nvCxnSpPr>
            <p:spPr>
              <a:xfrm rot="16200000" flipH="1">
                <a:off x="345928" y="2564963"/>
                <a:ext cx="1828800" cy="158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4" name="Rectangle 123"/>
            <p:cNvSpPr/>
            <p:nvPr/>
          </p:nvSpPr>
          <p:spPr>
            <a:xfrm>
              <a:off x="7591098" y="5468768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1</a:t>
              </a:r>
              <a:r>
                <a:rPr lang="en-US" sz="2000" b="1" dirty="0" smtClean="0">
                  <a:solidFill>
                    <a:srgbClr val="291BDF"/>
                  </a:solidFill>
                  <a:latin typeface="Symbol"/>
                  <a:sym typeface="Symbol"/>
                </a:rPr>
                <a:t>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x</a:t>
              </a:r>
              <a:endParaRPr lang="en-US" b="1" i="1" baseline="-25000" dirty="0">
                <a:latin typeface="Consolas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605386" y="5687786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h</a:t>
              </a:r>
              <a:r>
                <a:rPr lang="en-US" sz="2000" b="1" i="1" baseline="-25000" dirty="0" smtClean="0">
                  <a:solidFill>
                    <a:srgbClr val="291BDF"/>
                  </a:solidFill>
                  <a:latin typeface="Consolas"/>
                </a:rPr>
                <a:t>2</a:t>
              </a:r>
              <a:r>
                <a:rPr lang="en-US" sz="2000" b="1" dirty="0" smtClean="0">
                  <a:solidFill>
                    <a:srgbClr val="291BDF"/>
                  </a:solidFill>
                  <a:latin typeface="Symbol"/>
                  <a:sym typeface="Symbol"/>
                </a:rPr>
                <a:t></a:t>
              </a:r>
              <a:r>
                <a:rPr lang="en-US" sz="2000" b="1" i="1" dirty="0" smtClean="0">
                  <a:solidFill>
                    <a:srgbClr val="291BDF"/>
                  </a:solidFill>
                  <a:latin typeface="Consolas" pitchFamily="49" charset="0"/>
                </a:rPr>
                <a:t>x</a:t>
              </a:r>
              <a:endParaRPr lang="en-US" b="1" i="1" baseline="-25000" dirty="0">
                <a:latin typeface="Consolas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8526730" y="4253038"/>
              <a:ext cx="7125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 err="1" smtClean="0">
                  <a:solidFill>
                    <a:srgbClr val="291BDF"/>
                  </a:solidFill>
                  <a:latin typeface="Consolas" pitchFamily="49" charset="0"/>
                </a:rPr>
                <a:t>x</a:t>
              </a:r>
              <a:r>
                <a:rPr lang="en-US" sz="2000" b="1" dirty="0" err="1" smtClean="0">
                  <a:solidFill>
                    <a:srgbClr val="291BDF"/>
                  </a:solidFill>
                  <a:latin typeface="Symbol"/>
                  <a:sym typeface="Symbol"/>
                </a:rPr>
                <a:t></a:t>
              </a:r>
              <a:r>
                <a:rPr lang="en-US" sz="2000" b="1" i="1" dirty="0" err="1" smtClean="0">
                  <a:solidFill>
                    <a:srgbClr val="291BDF"/>
                  </a:solidFill>
                  <a:latin typeface="Consolas" pitchFamily="49" charset="0"/>
                </a:rPr>
                <a:t>V</a:t>
              </a:r>
              <a:endParaRPr lang="en-US" b="1" i="1" baseline="-25000" dirty="0">
                <a:latin typeface="Consolas"/>
              </a:endParaRPr>
            </a:p>
          </p:txBody>
        </p:sp>
      </p:grpSp>
      <p:sp>
        <p:nvSpPr>
          <p:cNvPr id="127" name="Rounded Rectangle 126"/>
          <p:cNvSpPr/>
          <p:nvPr/>
        </p:nvSpPr>
        <p:spPr>
          <a:xfrm>
            <a:off x="412530" y="346840"/>
            <a:ext cx="8479221" cy="861143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Property: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4400" dirty="0" smtClean="0">
                <a:solidFill>
                  <a:srgbClr val="0033CC"/>
                </a:solidFill>
                <a:latin typeface="Consolas" pitchFamily="49" charset="0"/>
              </a:rPr>
              <a:t>duplicate-free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4400" dirty="0" smtClean="0">
                <a:solidFill>
                  <a:srgbClr val="009900"/>
                </a:solidFill>
                <a:latin typeface="Consolas" pitchFamily="49" charset="0"/>
              </a:rPr>
              <a:t>list</a:t>
            </a:r>
            <a:endParaRPr lang="en-US" sz="44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87147" y="1906895"/>
            <a:ext cx="1202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</a:rPr>
              <a:t>Type </a:t>
            </a:r>
            <a:endParaRPr lang="en-US" dirty="0"/>
          </a:p>
        </p:txBody>
      </p:sp>
      <p:cxnSp>
        <p:nvCxnSpPr>
          <p:cNvPr id="85" name="Straight Arrow Connector 35"/>
          <p:cNvCxnSpPr>
            <a:stCxn id="233" idx="3"/>
            <a:endCxn id="73" idx="0"/>
          </p:cNvCxnSpPr>
          <p:nvPr>
            <p:custDataLst>
              <p:tags r:id="rId5"/>
            </p:custDataLst>
          </p:nvPr>
        </p:nvCxnSpPr>
        <p:spPr>
          <a:xfrm>
            <a:off x="2469085" y="2295695"/>
            <a:ext cx="1575915" cy="5819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35"/>
          <p:cNvCxnSpPr>
            <a:stCxn id="97" idx="3"/>
          </p:cNvCxnSpPr>
          <p:nvPr>
            <p:custDataLst>
              <p:tags r:id="rId6"/>
            </p:custDataLst>
          </p:nvPr>
        </p:nvCxnSpPr>
        <p:spPr>
          <a:xfrm>
            <a:off x="6053568" y="3893993"/>
            <a:ext cx="775857" cy="338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35"/>
          <p:cNvCxnSpPr>
            <a:stCxn id="73" idx="3"/>
            <a:endCxn id="97" idx="0"/>
          </p:cNvCxnSpPr>
          <p:nvPr>
            <p:custDataLst>
              <p:tags r:id="rId7"/>
            </p:custDataLst>
          </p:nvPr>
        </p:nvCxnSpPr>
        <p:spPr>
          <a:xfrm>
            <a:off x="4274381" y="3085774"/>
            <a:ext cx="1549806" cy="60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91509" y="5123793"/>
            <a:ext cx="6182711" cy="1560786"/>
          </a:xfrm>
          <a:prstGeom prst="roundRect">
            <a:avLst>
              <a:gd name="adj" fmla="val 11725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Non-aliasing in Collections </a:t>
            </a:r>
            <a:r>
              <a:rPr lang="en-US" sz="4000" dirty="0" smtClean="0">
                <a:solidFill>
                  <a:schemeClr val="tx1"/>
                </a:solidFill>
              </a:rPr>
              <a:t>e.g. list of </a:t>
            </a:r>
            <a:r>
              <a:rPr lang="en-US" sz="4000" b="1" dirty="0" smtClean="0">
                <a:solidFill>
                  <a:schemeClr val="accent1"/>
                </a:solidFill>
              </a:rPr>
              <a:t>distinct</a:t>
            </a:r>
            <a:r>
              <a:rPr lang="en-US" sz="4000" dirty="0" smtClean="0">
                <a:solidFill>
                  <a:schemeClr val="tx1"/>
                </a:solidFill>
              </a:rPr>
              <a:t> addresses</a:t>
            </a:r>
            <a:endParaRPr lang="en-US" sz="4000" i="1" baseline="-250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57600" y="792480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Collections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5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233" grpId="0" animBg="1"/>
      <p:bldP spid="234" grpId="0" animBg="1"/>
      <p:bldP spid="60" grpId="0" animBg="1"/>
      <p:bldP spid="60" grpId="1" animBg="1"/>
      <p:bldP spid="127" grpId="0" animBg="1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Trees: </a:t>
            </a:r>
            <a:r>
              <a:rPr lang="en-US" sz="4800" b="1" dirty="0" smtClean="0">
                <a:solidFill>
                  <a:srgbClr val="009900"/>
                </a:solidFill>
              </a:rPr>
              <a:t>Type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03986" y="1533045"/>
            <a:ext cx="882869" cy="2261189"/>
          </a:xfrm>
          <a:prstGeom prst="roundRect">
            <a:avLst>
              <a:gd name="adj" fmla="val 603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>
            <p:custDataLst>
              <p:tags r:id="rId2"/>
            </p:custDataLst>
          </p:nvPr>
        </p:nvSpPr>
        <p:spPr>
          <a:xfrm>
            <a:off x="4378107" y="3257147"/>
            <a:ext cx="734625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Leaf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" name="Rounded Rectangle 6"/>
          <p:cNvSpPr/>
          <p:nvPr>
            <p:custDataLst>
              <p:tags r:id="rId3"/>
            </p:custDataLst>
          </p:nvPr>
        </p:nvSpPr>
        <p:spPr>
          <a:xfrm>
            <a:off x="4381284" y="1630026"/>
            <a:ext cx="734625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Node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8" name="Oval 7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472594" y="2236020"/>
            <a:ext cx="561860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x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int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>
            <p:custDataLst>
              <p:tags r:id="rId5"/>
            </p:custDataLst>
          </p:nvPr>
        </p:nvCxnSpPr>
        <p:spPr>
          <a:xfrm rot="16200000" flipH="1">
            <a:off x="4656173" y="2138668"/>
            <a:ext cx="189775" cy="4927"/>
          </a:xfrm>
          <a:prstGeom prst="straightConnector1">
            <a:avLst/>
          </a:prstGeom>
          <a:ln>
            <a:tailEnd type="triangle" w="lg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19752" y="3168869"/>
            <a:ext cx="851338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35"/>
          <p:cNvCxnSpPr>
            <a:stCxn id="7" idx="1"/>
            <a:endCxn id="5" idx="0"/>
          </p:cNvCxnSpPr>
          <p:nvPr>
            <p:custDataLst>
              <p:tags r:id="rId6"/>
            </p:custDataLst>
          </p:nvPr>
        </p:nvCxnSpPr>
        <p:spPr>
          <a:xfrm rot="10800000" flipH="1">
            <a:off x="4381283" y="1533046"/>
            <a:ext cx="364137" cy="305091"/>
          </a:xfrm>
          <a:prstGeom prst="curvedConnector4">
            <a:avLst>
              <a:gd name="adj1" fmla="val -84006"/>
              <a:gd name="adj2" fmla="val 174928"/>
            </a:avLst>
          </a:prstGeom>
          <a:ln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35"/>
          <p:cNvCxnSpPr>
            <a:stCxn id="7" idx="3"/>
            <a:endCxn id="5" idx="0"/>
          </p:cNvCxnSpPr>
          <p:nvPr>
            <p:custDataLst>
              <p:tags r:id="rId7"/>
            </p:custDataLst>
          </p:nvPr>
        </p:nvCxnSpPr>
        <p:spPr>
          <a:xfrm flipH="1" flipV="1">
            <a:off x="4745421" y="1533045"/>
            <a:ext cx="370488" cy="305091"/>
          </a:xfrm>
          <a:prstGeom prst="curvedConnector4">
            <a:avLst>
              <a:gd name="adj1" fmla="val -80852"/>
              <a:gd name="adj2" fmla="val 174928"/>
            </a:avLst>
          </a:prstGeom>
          <a:ln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296772" y="1672522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4682" y="1660634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V&lt;x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96464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Trees: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Refined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Tm="26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30" grpId="0"/>
      <p:bldP spid="31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6043451" y="2165132"/>
            <a:ext cx="2264979" cy="2680137"/>
          </a:xfrm>
          <a:prstGeom prst="roundRect">
            <a:avLst>
              <a:gd name="adj" fmla="val 754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baseline="-25000" dirty="0" smtClean="0">
              <a:solidFill>
                <a:srgbClr val="0033CC"/>
              </a:solidFill>
              <a:latin typeface="Consolas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061545" y="2159873"/>
            <a:ext cx="2264979" cy="2680137"/>
          </a:xfrm>
          <a:prstGeom prst="roundRect">
            <a:avLst>
              <a:gd name="adj" fmla="val 754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i="1" baseline="-25000" dirty="0" smtClean="0">
              <a:solidFill>
                <a:srgbClr val="0033CC"/>
              </a:solidFill>
              <a:latin typeface="Consolas"/>
            </a:endParaRPr>
          </a:p>
        </p:txBody>
      </p:sp>
      <p:sp>
        <p:nvSpPr>
          <p:cNvPr id="7" name="Rounded Rectangle 6"/>
          <p:cNvSpPr/>
          <p:nvPr>
            <p:custDataLst>
              <p:tags r:id="rId2"/>
            </p:custDataLst>
          </p:nvPr>
        </p:nvSpPr>
        <p:spPr>
          <a:xfrm>
            <a:off x="4381284" y="1630026"/>
            <a:ext cx="734625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Node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7" name="Straight Arrow Connector 35"/>
          <p:cNvCxnSpPr>
            <a:stCxn id="7" idx="1"/>
            <a:endCxn id="176" idx="0"/>
          </p:cNvCxnSpPr>
          <p:nvPr>
            <p:custDataLst>
              <p:tags r:id="rId3"/>
            </p:custDataLst>
          </p:nvPr>
        </p:nvCxnSpPr>
        <p:spPr>
          <a:xfrm rot="10800000" flipV="1">
            <a:off x="2194036" y="1838136"/>
            <a:ext cx="2187249" cy="568732"/>
          </a:xfrm>
          <a:prstGeom prst="bentConnector2">
            <a:avLst/>
          </a:prstGeom>
          <a:ln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47"/>
          <p:cNvGrpSpPr/>
          <p:nvPr/>
        </p:nvGrpSpPr>
        <p:grpSpPr>
          <a:xfrm>
            <a:off x="6737131" y="2415913"/>
            <a:ext cx="882869" cy="2261189"/>
            <a:chOff x="2073166" y="2006011"/>
            <a:chExt cx="882869" cy="2261189"/>
          </a:xfrm>
        </p:grpSpPr>
        <p:sp>
          <p:nvSpPr>
            <p:cNvPr id="149" name="Rounded Rectangle 148"/>
            <p:cNvSpPr/>
            <p:nvPr/>
          </p:nvSpPr>
          <p:spPr>
            <a:xfrm>
              <a:off x="2073166" y="2006011"/>
              <a:ext cx="882869" cy="2261189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ounded Rectangle 149"/>
            <p:cNvSpPr/>
            <p:nvPr>
              <p:custDataLst>
                <p:tags r:id="rId18"/>
              </p:custDataLst>
            </p:nvPr>
          </p:nvSpPr>
          <p:spPr>
            <a:xfrm>
              <a:off x="2147287" y="3730113"/>
              <a:ext cx="734625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Leaf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51" name="Rounded Rectangle 150"/>
            <p:cNvSpPr/>
            <p:nvPr>
              <p:custDataLst>
                <p:tags r:id="rId19"/>
              </p:custDataLst>
            </p:nvPr>
          </p:nvSpPr>
          <p:spPr>
            <a:xfrm>
              <a:off x="2150464" y="2102992"/>
              <a:ext cx="734625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Node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52" name="Oval 15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2241774" y="2708986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153" name="Straight Arrow Connector 152"/>
            <p:cNvCxnSpPr>
              <a:stCxn id="151" idx="2"/>
              <a:endCxn id="152" idx="0"/>
            </p:cNvCxnSpPr>
            <p:nvPr>
              <p:custDataLst>
                <p:tags r:id="rId21"/>
              </p:custDataLst>
            </p:nvPr>
          </p:nvCxnSpPr>
          <p:spPr>
            <a:xfrm rot="16200000" flipH="1">
              <a:off x="2425353" y="2611634"/>
              <a:ext cx="189775" cy="4927"/>
            </a:xfrm>
            <a:prstGeom prst="straightConnector1">
              <a:avLst/>
            </a:prstGeom>
            <a:ln>
              <a:tailEnd type="triangle" w="lg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2088932" y="3641835"/>
              <a:ext cx="851338" cy="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35"/>
            <p:cNvCxnSpPr>
              <a:stCxn id="151" idx="1"/>
              <a:endCxn id="149" idx="0"/>
            </p:cNvCxnSpPr>
            <p:nvPr>
              <p:custDataLst>
                <p:tags r:id="rId22"/>
              </p:custDataLst>
            </p:nvPr>
          </p:nvCxnSpPr>
          <p:spPr>
            <a:xfrm rot="10800000" flipH="1">
              <a:off x="2150463" y="2006012"/>
              <a:ext cx="364137" cy="305091"/>
            </a:xfrm>
            <a:prstGeom prst="curvedConnector4">
              <a:avLst>
                <a:gd name="adj1" fmla="val -44507"/>
                <a:gd name="adj2" fmla="val 145101"/>
              </a:avLst>
            </a:prstGeom>
            <a:ln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35"/>
            <p:cNvCxnSpPr>
              <a:stCxn id="151" idx="3"/>
              <a:endCxn id="149" idx="0"/>
            </p:cNvCxnSpPr>
            <p:nvPr>
              <p:custDataLst>
                <p:tags r:id="rId23"/>
              </p:custDataLst>
            </p:nvPr>
          </p:nvCxnSpPr>
          <p:spPr>
            <a:xfrm flipH="1" flipV="1">
              <a:off x="2514601" y="2006011"/>
              <a:ext cx="370488" cy="305091"/>
            </a:xfrm>
            <a:prstGeom prst="curvedConnector4">
              <a:avLst>
                <a:gd name="adj1" fmla="val -36632"/>
                <a:gd name="adj2" fmla="val 147599"/>
              </a:avLst>
            </a:prstGeom>
            <a:ln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174"/>
          <p:cNvGrpSpPr/>
          <p:nvPr/>
        </p:nvGrpSpPr>
        <p:grpSpPr>
          <a:xfrm>
            <a:off x="1752600" y="2406868"/>
            <a:ext cx="882869" cy="2261189"/>
            <a:chOff x="2073166" y="2006011"/>
            <a:chExt cx="882869" cy="2261189"/>
          </a:xfrm>
        </p:grpSpPr>
        <p:sp>
          <p:nvSpPr>
            <p:cNvPr id="176" name="Rounded Rectangle 175"/>
            <p:cNvSpPr/>
            <p:nvPr/>
          </p:nvSpPr>
          <p:spPr>
            <a:xfrm>
              <a:off x="2073166" y="2006011"/>
              <a:ext cx="882869" cy="2261189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ounded Rectangle 176"/>
            <p:cNvSpPr/>
            <p:nvPr>
              <p:custDataLst>
                <p:tags r:id="rId12"/>
              </p:custDataLst>
            </p:nvPr>
          </p:nvSpPr>
          <p:spPr>
            <a:xfrm>
              <a:off x="2147287" y="3730113"/>
              <a:ext cx="734625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Leaf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78" name="Rounded Rectangle 177"/>
            <p:cNvSpPr/>
            <p:nvPr>
              <p:custDataLst>
                <p:tags r:id="rId13"/>
              </p:custDataLst>
            </p:nvPr>
          </p:nvSpPr>
          <p:spPr>
            <a:xfrm>
              <a:off x="2150464" y="2102992"/>
              <a:ext cx="734625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Node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79" name="Oval 178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2241774" y="2708986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180" name="Straight Arrow Connector 179"/>
            <p:cNvCxnSpPr>
              <a:stCxn id="178" idx="2"/>
              <a:endCxn id="179" idx="0"/>
            </p:cNvCxnSpPr>
            <p:nvPr>
              <p:custDataLst>
                <p:tags r:id="rId15"/>
              </p:custDataLst>
            </p:nvPr>
          </p:nvCxnSpPr>
          <p:spPr>
            <a:xfrm rot="16200000" flipH="1">
              <a:off x="2425353" y="2611634"/>
              <a:ext cx="189775" cy="4927"/>
            </a:xfrm>
            <a:prstGeom prst="straightConnector1">
              <a:avLst/>
            </a:prstGeom>
            <a:ln>
              <a:tailEnd type="triangle" w="lg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2088932" y="3641835"/>
              <a:ext cx="851338" cy="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Arrow Connector 35"/>
            <p:cNvCxnSpPr>
              <a:stCxn id="178" idx="1"/>
              <a:endCxn id="176" idx="0"/>
            </p:cNvCxnSpPr>
            <p:nvPr>
              <p:custDataLst>
                <p:tags r:id="rId16"/>
              </p:custDataLst>
            </p:nvPr>
          </p:nvCxnSpPr>
          <p:spPr>
            <a:xfrm rot="10800000" flipH="1">
              <a:off x="2150463" y="2006012"/>
              <a:ext cx="364137" cy="305091"/>
            </a:xfrm>
            <a:prstGeom prst="curvedConnector4">
              <a:avLst>
                <a:gd name="adj1" fmla="val -45040"/>
                <a:gd name="adj2" fmla="val 138756"/>
              </a:avLst>
            </a:prstGeom>
            <a:ln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Arrow Connector 35"/>
            <p:cNvCxnSpPr>
              <a:stCxn id="178" idx="3"/>
              <a:endCxn id="176" idx="0"/>
            </p:cNvCxnSpPr>
            <p:nvPr>
              <p:custDataLst>
                <p:tags r:id="rId17"/>
              </p:custDataLst>
            </p:nvPr>
          </p:nvCxnSpPr>
          <p:spPr>
            <a:xfrm flipH="1" flipV="1">
              <a:off x="2514601" y="2006011"/>
              <a:ext cx="370488" cy="305091"/>
            </a:xfrm>
            <a:prstGeom prst="curvedConnector4">
              <a:avLst>
                <a:gd name="adj1" fmla="val -38299"/>
                <a:gd name="adj2" fmla="val 138756"/>
              </a:avLst>
            </a:prstGeom>
            <a:ln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4" name="Straight Arrow Connector 35"/>
          <p:cNvCxnSpPr>
            <a:stCxn id="7" idx="3"/>
            <a:endCxn id="149" idx="0"/>
          </p:cNvCxnSpPr>
          <p:nvPr>
            <p:custDataLst>
              <p:tags r:id="rId4"/>
            </p:custDataLst>
          </p:nvPr>
        </p:nvCxnSpPr>
        <p:spPr>
          <a:xfrm>
            <a:off x="5115909" y="1838136"/>
            <a:ext cx="2062657" cy="577777"/>
          </a:xfrm>
          <a:prstGeom prst="bentConnector2">
            <a:avLst/>
          </a:prstGeom>
          <a:ln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Title 1"/>
          <p:cNvSpPr txBox="1">
            <a:spLocks/>
          </p:cNvSpPr>
          <p:nvPr/>
        </p:nvSpPr>
        <p:spPr>
          <a:xfrm>
            <a:off x="1447800" y="63064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Unfold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3032234" y="60434"/>
            <a:ext cx="4692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Refined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5" name="Rounded Rectangle 84"/>
          <p:cNvSpPr/>
          <p:nvPr>
            <p:custDataLst>
              <p:tags r:id="rId5"/>
            </p:custDataLst>
          </p:nvPr>
        </p:nvSpPr>
        <p:spPr>
          <a:xfrm>
            <a:off x="4381284" y="1630026"/>
            <a:ext cx="734625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Node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86" name="Oval 85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472594" y="2209800"/>
            <a:ext cx="561860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x:int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4303986" y="1533045"/>
            <a:ext cx="882869" cy="2261189"/>
            <a:chOff x="4303986" y="1533045"/>
            <a:chExt cx="882869" cy="2261189"/>
          </a:xfrm>
        </p:grpSpPr>
        <p:sp>
          <p:nvSpPr>
            <p:cNvPr id="83" name="Rounded Rectangle 82"/>
            <p:cNvSpPr/>
            <p:nvPr/>
          </p:nvSpPr>
          <p:spPr>
            <a:xfrm>
              <a:off x="4303986" y="1533045"/>
              <a:ext cx="882869" cy="2261189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ounded Rectangle 83"/>
            <p:cNvSpPr/>
            <p:nvPr>
              <p:custDataLst>
                <p:tags r:id="rId11"/>
              </p:custDataLst>
            </p:nvPr>
          </p:nvSpPr>
          <p:spPr>
            <a:xfrm>
              <a:off x="4378107" y="3257147"/>
              <a:ext cx="734625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Leaf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4319752" y="3168869"/>
              <a:ext cx="851338" cy="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9" name="Straight Arrow Connector 35"/>
          <p:cNvCxnSpPr>
            <a:stCxn id="85" idx="1"/>
            <a:endCxn id="83" idx="0"/>
          </p:cNvCxnSpPr>
          <p:nvPr>
            <p:custDataLst>
              <p:tags r:id="rId7"/>
            </p:custDataLst>
          </p:nvPr>
        </p:nvCxnSpPr>
        <p:spPr>
          <a:xfrm rot="10800000" flipH="1">
            <a:off x="4381283" y="1533046"/>
            <a:ext cx="364137" cy="305091"/>
          </a:xfrm>
          <a:prstGeom prst="curvedConnector4">
            <a:avLst>
              <a:gd name="adj1" fmla="val -84006"/>
              <a:gd name="adj2" fmla="val 174928"/>
            </a:avLst>
          </a:prstGeom>
          <a:ln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35"/>
          <p:cNvCxnSpPr>
            <a:stCxn id="85" idx="3"/>
            <a:endCxn id="83" idx="0"/>
          </p:cNvCxnSpPr>
          <p:nvPr>
            <p:custDataLst>
              <p:tags r:id="rId8"/>
            </p:custDataLst>
          </p:nvPr>
        </p:nvCxnSpPr>
        <p:spPr>
          <a:xfrm flipH="1" flipV="1">
            <a:off x="4745421" y="1533045"/>
            <a:ext cx="370488" cy="305091"/>
          </a:xfrm>
          <a:prstGeom prst="curvedConnector4">
            <a:avLst>
              <a:gd name="adj1" fmla="val -80852"/>
              <a:gd name="adj2" fmla="val 174928"/>
            </a:avLst>
          </a:prstGeom>
          <a:ln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2590800" y="2530366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116282" y="2527736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V&lt;x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570518" y="2530366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096000" y="2527736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V&lt;x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296772" y="1809690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33CC"/>
                </a:solidFill>
                <a:latin typeface="Consolas" pitchFamily="49" charset="0"/>
              </a:rPr>
              <a:t>r&lt;V</a:t>
            </a:r>
            <a:endParaRPr lang="en-US" b="1" i="1" baseline="-25000" dirty="0">
              <a:solidFill>
                <a:srgbClr val="0033CC"/>
              </a:solidFill>
              <a:latin typeface="Consolas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554682" y="1797802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33CC"/>
                </a:solidFill>
                <a:latin typeface="Consolas" pitchFamily="49" charset="0"/>
              </a:rPr>
              <a:t>V&lt;r</a:t>
            </a:r>
            <a:endParaRPr lang="en-US" b="1" i="1" baseline="-25000" dirty="0">
              <a:solidFill>
                <a:srgbClr val="0033CC"/>
              </a:solidFill>
              <a:latin typeface="Consolas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209800" y="5638800"/>
            <a:ext cx="5341883" cy="652858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</a:rPr>
              <a:t>Push </a:t>
            </a:r>
            <a:r>
              <a:rPr lang="en-US" sz="3600" b="1" dirty="0" smtClean="0">
                <a:solidFill>
                  <a:srgbClr val="009900"/>
                </a:solidFill>
              </a:rPr>
              <a:t>edge predicate </a:t>
            </a:r>
            <a:r>
              <a:rPr lang="en-US" sz="3600" dirty="0" smtClean="0">
                <a:solidFill>
                  <a:prstClr val="black"/>
                </a:solidFill>
              </a:rPr>
              <a:t>inside</a:t>
            </a:r>
            <a:endParaRPr lang="en-US" sz="3600" b="1" i="1" baseline="-25000" dirty="0" smtClean="0">
              <a:solidFill>
                <a:srgbClr val="0033CC"/>
              </a:solidFill>
              <a:latin typeface="Consola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990600" y="5538271"/>
            <a:ext cx="4358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smtClean="0">
                <a:solidFill>
                  <a:srgbClr val="0033CC"/>
                </a:solidFill>
              </a:rPr>
              <a:t>LHS nodes &lt; root</a:t>
            </a:r>
            <a:endParaRPr lang="en-US" sz="2400" i="1" dirty="0">
              <a:solidFill>
                <a:srgbClr val="0033CC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259096" y="5531068"/>
            <a:ext cx="3246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smtClean="0">
                <a:solidFill>
                  <a:srgbClr val="0033CC"/>
                </a:solidFill>
              </a:rPr>
              <a:t>&lt; RHS nodes</a:t>
            </a:r>
            <a:endParaRPr lang="en-US" sz="2400" i="1" dirty="0">
              <a:solidFill>
                <a:srgbClr val="0033CC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412530" y="283776"/>
            <a:ext cx="8479221" cy="861143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Property: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4400" dirty="0" smtClean="0">
                <a:solidFill>
                  <a:srgbClr val="0033CC"/>
                </a:solidFill>
                <a:latin typeface="Consolas" pitchFamily="49" charset="0"/>
              </a:rPr>
              <a:t>binary-search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4400" dirty="0" smtClean="0">
                <a:solidFill>
                  <a:srgbClr val="009900"/>
                </a:solidFill>
                <a:latin typeface="Consolas" pitchFamily="49" charset="0"/>
              </a:rPr>
              <a:t>tree</a:t>
            </a:r>
            <a:endParaRPr lang="en-US" sz="44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257800" y="1672522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33CC"/>
                </a:solidFill>
                <a:latin typeface="Consolas" pitchFamily="49" charset="0"/>
              </a:rPr>
              <a:t>r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54682" y="1660634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V&lt;x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72" name="Oval 71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4467340" y="2194560"/>
            <a:ext cx="561860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r:int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>
            <p:custDataLst>
              <p:tags r:id="rId10"/>
            </p:custDataLst>
          </p:nvPr>
        </p:nvCxnSpPr>
        <p:spPr>
          <a:xfrm rot="16200000" flipH="1">
            <a:off x="4656173" y="2138668"/>
            <a:ext cx="189775" cy="4927"/>
          </a:xfrm>
          <a:prstGeom prst="straightConnector1">
            <a:avLst/>
          </a:prstGeom>
          <a:ln>
            <a:tailEnd type="triangle" w="lg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570448" y="1657290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V&lt;</a:t>
            </a:r>
            <a:r>
              <a:rPr lang="en-US" sz="2000" b="1" i="1" dirty="0" smtClean="0">
                <a:solidFill>
                  <a:srgbClr val="0033CC"/>
                </a:solidFill>
                <a:latin typeface="Consolas" pitchFamily="49" charset="0"/>
              </a:rPr>
              <a:t>r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334000" y="1676400"/>
            <a:ext cx="772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33CC"/>
                </a:solidFill>
                <a:latin typeface="Consolas" pitchFamily="49" charset="0"/>
              </a:rPr>
              <a:t>x</a:t>
            </a:r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5000" y="365760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33CC"/>
                </a:solidFill>
                <a:latin typeface="Consolas" pitchFamily="49" charset="0"/>
              </a:rPr>
              <a:t>x&lt;r</a:t>
            </a:r>
            <a:endParaRPr lang="en-US" b="1" i="1" baseline="-25000" dirty="0">
              <a:solidFill>
                <a:srgbClr val="0033CC"/>
              </a:solidFill>
              <a:latin typeface="Consola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58000" y="365760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33CC"/>
                </a:solidFill>
                <a:latin typeface="Consolas" pitchFamily="49" charset="0"/>
              </a:rPr>
              <a:t>r&lt;x</a:t>
            </a:r>
            <a:endParaRPr lang="en-US" b="1" i="1" baseline="-25000" dirty="0">
              <a:solidFill>
                <a:srgbClr val="0033CC"/>
              </a:solidFill>
              <a:latin typeface="Consolas"/>
            </a:endParaRPr>
          </a:p>
        </p:txBody>
      </p:sp>
    </p:spTree>
    <p:custDataLst>
      <p:tags r:id="rId1"/>
    </p:custDataLst>
  </p:cSld>
  <p:clrMapOvr>
    <a:masterClrMapping/>
  </p:clrMapOvr>
  <p:transition advTm="341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1809 0.264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17014 0.262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99" grpId="0" animBg="1"/>
      <p:bldP spid="99" grpId="1" animBg="1"/>
      <p:bldP spid="77" grpId="0"/>
      <p:bldP spid="86" grpId="0" animBg="1"/>
      <p:bldP spid="91" grpId="0"/>
      <p:bldP spid="92" grpId="0"/>
      <p:bldP spid="93" grpId="0"/>
      <p:bldP spid="94" grpId="0"/>
      <p:bldP spid="95" grpId="0"/>
      <p:bldP spid="95" grpId="1"/>
      <p:bldP spid="95" grpId="2"/>
      <p:bldP spid="96" grpId="0"/>
      <p:bldP spid="96" grpId="1"/>
      <p:bldP spid="96" grpId="2"/>
      <p:bldP spid="98" grpId="0" animBg="1"/>
      <p:bldP spid="98" grpId="1" animBg="1"/>
      <p:bldP spid="101" grpId="0"/>
      <p:bldP spid="102" grpId="0"/>
      <p:bldP spid="103" grpId="0" animBg="1"/>
      <p:bldP spid="50" grpId="1"/>
      <p:bldP spid="50" grpId="2"/>
      <p:bldP spid="51" grpId="2"/>
      <p:bldP spid="72" grpId="0" animBg="1"/>
      <p:bldP spid="75" grpId="0"/>
      <p:bldP spid="75" grpId="1"/>
      <p:bldP spid="75" grpId="2"/>
      <p:bldP spid="76" grpId="0"/>
      <p:bldP spid="76" grpId="1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/>
          </p:cNvSpPr>
          <p:nvPr/>
        </p:nvSpPr>
        <p:spPr>
          <a:xfrm>
            <a:off x="3032234" y="60434"/>
            <a:ext cx="4692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Refined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" name="Rounded Rectangle 61"/>
          <p:cNvSpPr/>
          <p:nvPr>
            <p:custDataLst>
              <p:tags r:id="rId2"/>
            </p:custDataLst>
          </p:nvPr>
        </p:nvSpPr>
        <p:spPr>
          <a:xfrm>
            <a:off x="4381284" y="1630026"/>
            <a:ext cx="734625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Node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3957996" y="2084834"/>
            <a:ext cx="1554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b="1" i="1" dirty="0" smtClean="0">
                <a:solidFill>
                  <a:srgbClr val="291BDF"/>
                </a:solidFill>
                <a:latin typeface="Consolas" pitchFamily="49" charset="0"/>
              </a:rPr>
              <a:t>Hl</a:t>
            </a:r>
            <a:r>
              <a:rPr lang="en-US" sz="7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b="1" i="1" dirty="0" smtClean="0">
                <a:solidFill>
                  <a:srgbClr val="291BDF"/>
                </a:solidFill>
                <a:latin typeface="Consolas" pitchFamily="49" charset="0"/>
              </a:rPr>
              <a:t>–</a:t>
            </a:r>
            <a:r>
              <a:rPr lang="en-US" sz="7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b="1" i="1" dirty="0" smtClean="0">
                <a:solidFill>
                  <a:srgbClr val="291BDF"/>
                </a:solidFill>
                <a:latin typeface="Consolas" pitchFamily="49" charset="0"/>
              </a:rPr>
              <a:t>Hr</a:t>
            </a:r>
            <a:r>
              <a:rPr lang="en-US" b="1" dirty="0" smtClean="0">
                <a:solidFill>
                  <a:srgbClr val="291BDF"/>
                </a:solidFill>
                <a:latin typeface="Consolas" pitchFamily="49" charset="0"/>
              </a:rPr>
              <a:t>|</a:t>
            </a:r>
            <a:r>
              <a:rPr lang="en-US" b="1" i="1" dirty="0" smtClean="0">
                <a:solidFill>
                  <a:srgbClr val="291BDF"/>
                </a:solidFill>
                <a:latin typeface="Consolas" pitchFamily="49" charset="0"/>
              </a:rPr>
              <a:t>&lt;</a:t>
            </a:r>
            <a:r>
              <a:rPr lang="en-US" sz="70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b="1" i="1" dirty="0" smtClean="0">
                <a:solidFill>
                  <a:srgbClr val="291BDF"/>
                </a:solidFill>
                <a:latin typeface="Consolas" pitchFamily="49" charset="0"/>
              </a:rPr>
              <a:t>2</a:t>
            </a:r>
            <a:endParaRPr lang="en-US" sz="1600" b="1" i="1" baseline="-25000" dirty="0">
              <a:latin typeface="Consolas"/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3978234" y="1501312"/>
            <a:ext cx="1513115" cy="1746386"/>
          </a:xfrm>
          <a:prstGeom prst="roundRect">
            <a:avLst>
              <a:gd name="adj" fmla="val 603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ounded Rectangle 227"/>
          <p:cNvSpPr/>
          <p:nvPr>
            <p:custDataLst>
              <p:tags r:id="rId3"/>
            </p:custDataLst>
          </p:nvPr>
        </p:nvSpPr>
        <p:spPr>
          <a:xfrm>
            <a:off x="4377802" y="2667000"/>
            <a:ext cx="734625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Leaf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232" name="Straight Connector 231"/>
          <p:cNvCxnSpPr/>
          <p:nvPr/>
        </p:nvCxnSpPr>
        <p:spPr>
          <a:xfrm flipV="1">
            <a:off x="3978234" y="2498834"/>
            <a:ext cx="1496291" cy="1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Arrow Connector 35"/>
          <p:cNvCxnSpPr>
            <a:stCxn id="62" idx="3"/>
            <a:endCxn id="227" idx="0"/>
          </p:cNvCxnSpPr>
          <p:nvPr>
            <p:custDataLst>
              <p:tags r:id="rId4"/>
            </p:custDataLst>
          </p:nvPr>
        </p:nvCxnSpPr>
        <p:spPr>
          <a:xfrm flipH="1" flipV="1">
            <a:off x="4734792" y="1501312"/>
            <a:ext cx="381117" cy="336824"/>
          </a:xfrm>
          <a:prstGeom prst="curvedConnector4">
            <a:avLst>
              <a:gd name="adj1" fmla="val -158492"/>
              <a:gd name="adj2" fmla="val 167869"/>
            </a:avLst>
          </a:prstGeom>
          <a:ln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4" name="Straight Arrow Connector 35"/>
          <p:cNvCxnSpPr>
            <a:stCxn id="62" idx="1"/>
            <a:endCxn id="227" idx="0"/>
          </p:cNvCxnSpPr>
          <p:nvPr>
            <p:custDataLst>
              <p:tags r:id="rId5"/>
            </p:custDataLst>
          </p:nvPr>
        </p:nvCxnSpPr>
        <p:spPr>
          <a:xfrm rot="10800000" flipH="1">
            <a:off x="4381284" y="1501312"/>
            <a:ext cx="353508" cy="336824"/>
          </a:xfrm>
          <a:prstGeom prst="curvedConnector4">
            <a:avLst>
              <a:gd name="adj1" fmla="val -178681"/>
              <a:gd name="adj2" fmla="val 167869"/>
            </a:avLst>
          </a:prstGeom>
          <a:ln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200400" y="1309048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Consolas" pitchFamily="49" charset="0"/>
              </a:rPr>
              <a:t>l</a:t>
            </a:r>
            <a:endParaRPr lang="en-US" sz="2400" i="1" dirty="0"/>
          </a:p>
        </p:txBody>
      </p:sp>
      <p:sp>
        <p:nvSpPr>
          <p:cNvPr id="38" name="Rectangle 37"/>
          <p:cNvSpPr/>
          <p:nvPr/>
        </p:nvSpPr>
        <p:spPr>
          <a:xfrm>
            <a:off x="5837710" y="1295400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latin typeface="Consolas" pitchFamily="49" charset="0"/>
              </a:rPr>
              <a:t>r</a:t>
            </a:r>
            <a:endParaRPr lang="en-US" sz="2400" i="1" dirty="0"/>
          </a:p>
        </p:txBody>
      </p:sp>
      <p:sp>
        <p:nvSpPr>
          <p:cNvPr id="44" name="Rounded Rectangle 43"/>
          <p:cNvSpPr/>
          <p:nvPr/>
        </p:nvSpPr>
        <p:spPr>
          <a:xfrm>
            <a:off x="609600" y="4038600"/>
            <a:ext cx="8153400" cy="2292824"/>
          </a:xfrm>
          <a:prstGeom prst="roundRect">
            <a:avLst>
              <a:gd name="adj" fmla="val 6368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Refine </a:t>
            </a:r>
            <a:r>
              <a:rPr lang="en-US" sz="4000" b="1" dirty="0" smtClean="0">
                <a:solidFill>
                  <a:srgbClr val="009900"/>
                </a:solidFill>
              </a:rPr>
              <a:t>Node</a:t>
            </a:r>
            <a:endParaRPr lang="en-US" sz="4000" dirty="0" smtClean="0">
              <a:solidFill>
                <a:srgbClr val="009900"/>
              </a:solidFill>
            </a:endParaRPr>
          </a:p>
          <a:p>
            <a:r>
              <a:rPr lang="en-US" sz="4000" b="1" i="1" dirty="0" smtClean="0">
                <a:solidFill>
                  <a:prstClr val="black"/>
                </a:solidFill>
                <a:latin typeface="Consolas" pitchFamily="49" charset="0"/>
              </a:rPr>
              <a:t>l  , r </a:t>
            </a:r>
            <a:r>
              <a:rPr lang="en-US" sz="4000" dirty="0" smtClean="0">
                <a:solidFill>
                  <a:prstClr val="black"/>
                </a:solidFill>
              </a:rPr>
              <a:t>= </a:t>
            </a:r>
            <a:r>
              <a:rPr lang="en-US" sz="4000" b="1" dirty="0" smtClean="0">
                <a:solidFill>
                  <a:schemeClr val="accent1"/>
                </a:solidFill>
              </a:rPr>
              <a:t>Names</a:t>
            </a:r>
            <a:r>
              <a:rPr lang="en-US" sz="4000" dirty="0" smtClean="0">
                <a:solidFill>
                  <a:prstClr val="black"/>
                </a:solidFill>
              </a:rPr>
              <a:t> of left, right trees</a:t>
            </a:r>
          </a:p>
          <a:p>
            <a:r>
              <a:rPr lang="en-US" sz="4000" b="1" i="1" dirty="0" smtClean="0">
                <a:solidFill>
                  <a:srgbClr val="0033CC"/>
                </a:solidFill>
                <a:latin typeface="Consolas" pitchFamily="49" charset="0"/>
              </a:rPr>
              <a:t>H</a:t>
            </a:r>
            <a:r>
              <a:rPr lang="en-US" sz="2000" b="1" i="1" dirty="0" smtClean="0">
                <a:solidFill>
                  <a:srgbClr val="0033CC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0033CC"/>
                </a:solidFill>
                <a:latin typeface="Consolas" pitchFamily="49" charset="0"/>
              </a:rPr>
              <a:t>l,</a:t>
            </a:r>
            <a:r>
              <a:rPr lang="en-US" b="1" i="1" dirty="0" smtClean="0">
                <a:solidFill>
                  <a:srgbClr val="0033CC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0033CC"/>
                </a:solidFill>
                <a:latin typeface="Consolas" pitchFamily="49" charset="0"/>
              </a:rPr>
              <a:t>H</a:t>
            </a:r>
            <a:r>
              <a:rPr lang="en-US" sz="1400" b="1" i="1" dirty="0" smtClean="0">
                <a:solidFill>
                  <a:srgbClr val="0033CC"/>
                </a:solidFill>
                <a:latin typeface="Consolas" pitchFamily="49" charset="0"/>
              </a:rPr>
              <a:t> </a:t>
            </a:r>
            <a:r>
              <a:rPr lang="en-US" sz="4000" b="1" i="1" dirty="0" smtClean="0">
                <a:solidFill>
                  <a:srgbClr val="0033CC"/>
                </a:solidFill>
                <a:latin typeface="Consolas" pitchFamily="49" charset="0"/>
              </a:rPr>
              <a:t>r</a:t>
            </a:r>
            <a:r>
              <a:rPr lang="en-US" sz="3200" b="1" i="1" dirty="0" smtClean="0">
                <a:solidFill>
                  <a:srgbClr val="0033CC"/>
                </a:solidFill>
                <a:latin typeface="Consolas" pitchFamily="49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</a:rPr>
              <a:t>= </a:t>
            </a:r>
            <a:r>
              <a:rPr lang="en-US" sz="4000" b="1" dirty="0" smtClean="0">
                <a:solidFill>
                  <a:schemeClr val="accent1"/>
                </a:solidFill>
              </a:rPr>
              <a:t>Heights</a:t>
            </a:r>
            <a:r>
              <a:rPr lang="en-US" sz="4000" dirty="0" smtClean="0">
                <a:solidFill>
                  <a:prstClr val="black"/>
                </a:solidFill>
              </a:rPr>
              <a:t> of left, right trees</a:t>
            </a:r>
          </a:p>
        </p:txBody>
      </p:sp>
    </p:spTree>
    <p:custDataLst>
      <p:tags r:id="rId1"/>
    </p:custDataLst>
  </p:cSld>
  <p:clrMapOvr>
    <a:masterClrMapping/>
  </p:clrMapOvr>
  <p:transition advTm="19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3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23633" y="2590800"/>
            <a:ext cx="36672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Precise properties </a:t>
            </a:r>
          </a:p>
          <a:p>
            <a:r>
              <a:rPr lang="en-US" sz="3600" dirty="0" smtClean="0"/>
              <a:t>of individual cells</a:t>
            </a:r>
          </a:p>
        </p:txBody>
      </p:sp>
      <p:sp>
        <p:nvSpPr>
          <p:cNvPr id="9" name="Rounded Rectangle 8"/>
          <p:cNvSpPr/>
          <p:nvPr>
            <p:custDataLst>
              <p:tags r:id="rId2"/>
            </p:custDataLst>
          </p:nvPr>
        </p:nvSpPr>
        <p:spPr>
          <a:xfrm>
            <a:off x="705733" y="4267200"/>
            <a:ext cx="3048000" cy="1018790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Types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667633" y="2667000"/>
            <a:ext cx="3086100" cy="100609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Predicates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49033" y="4198628"/>
            <a:ext cx="45901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Lift properties to</a:t>
            </a:r>
          </a:p>
          <a:p>
            <a:r>
              <a:rPr lang="en-US" sz="3600" dirty="0" smtClean="0"/>
              <a:t>invariants on structures</a:t>
            </a:r>
          </a:p>
        </p:txBody>
      </p:sp>
    </p:spTree>
    <p:custDataLst>
      <p:tags r:id="rId1"/>
    </p:custDataLst>
  </p:cSld>
  <p:clrMapOvr>
    <a:masterClrMapping/>
  </p:clrMapOvr>
  <p:transition advTm="17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6172200" y="3048000"/>
            <a:ext cx="1676400" cy="533400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676400" y="3048000"/>
            <a:ext cx="1676400" cy="533400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962400" y="1981200"/>
            <a:ext cx="1676400" cy="533400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  <p:grpSp>
        <p:nvGrpSpPr>
          <p:cNvPr id="2" name="Group 594"/>
          <p:cNvGrpSpPr/>
          <p:nvPr/>
        </p:nvGrpSpPr>
        <p:grpSpPr>
          <a:xfrm>
            <a:off x="3200400" y="1295400"/>
            <a:ext cx="3048000" cy="1952298"/>
            <a:chOff x="5699166" y="2689688"/>
            <a:chExt cx="3048000" cy="1952298"/>
          </a:xfrm>
        </p:grpSpPr>
        <p:sp>
          <p:nvSpPr>
            <p:cNvPr id="596" name="Rounded Rectangle 595"/>
            <p:cNvSpPr/>
            <p:nvPr>
              <p:custDataLst>
                <p:tags r:id="rId13"/>
              </p:custDataLst>
            </p:nvPr>
          </p:nvSpPr>
          <p:spPr>
            <a:xfrm>
              <a:off x="6880050" y="3024314"/>
              <a:ext cx="734625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Node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6456762" y="3479122"/>
              <a:ext cx="15546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291BDF"/>
                  </a:solidFill>
                  <a:latin typeface="Consolas" pitchFamily="49" charset="0"/>
                </a:rPr>
                <a:t>|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Hl</a:t>
              </a:r>
              <a:r>
                <a:rPr lang="en-US" sz="7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–</a:t>
              </a:r>
              <a:r>
                <a:rPr lang="en-US" sz="7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Hr</a:t>
              </a:r>
              <a:r>
                <a:rPr lang="en-US" b="1" dirty="0" smtClean="0">
                  <a:solidFill>
                    <a:srgbClr val="291BDF"/>
                  </a:solidFill>
                  <a:latin typeface="Consolas" pitchFamily="49" charset="0"/>
                </a:rPr>
                <a:t>|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&lt;</a:t>
              </a:r>
              <a:r>
                <a:rPr lang="en-US" sz="7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2</a:t>
              </a:r>
              <a:endParaRPr lang="en-US" sz="1600" b="1" i="1" baseline="-25000" dirty="0">
                <a:latin typeface="Consolas"/>
              </a:endParaRPr>
            </a:p>
          </p:txBody>
        </p:sp>
        <p:sp>
          <p:nvSpPr>
            <p:cNvPr id="598" name="Rounded Rectangle 597"/>
            <p:cNvSpPr/>
            <p:nvPr/>
          </p:nvSpPr>
          <p:spPr>
            <a:xfrm>
              <a:off x="6477000" y="2895600"/>
              <a:ext cx="1513115" cy="1746386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ounded Rectangle 598"/>
            <p:cNvSpPr/>
            <p:nvPr>
              <p:custDataLst>
                <p:tags r:id="rId14"/>
              </p:custDataLst>
            </p:nvPr>
          </p:nvSpPr>
          <p:spPr>
            <a:xfrm>
              <a:off x="6876568" y="4061288"/>
              <a:ext cx="734625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Leaf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600" name="Straight Connector 599"/>
            <p:cNvCxnSpPr/>
            <p:nvPr/>
          </p:nvCxnSpPr>
          <p:spPr>
            <a:xfrm flipV="1">
              <a:off x="6477000" y="3893122"/>
              <a:ext cx="1496291" cy="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1" name="Straight Arrow Connector 35"/>
            <p:cNvCxnSpPr>
              <a:stCxn id="596" idx="3"/>
              <a:endCxn id="598" idx="0"/>
            </p:cNvCxnSpPr>
            <p:nvPr>
              <p:custDataLst>
                <p:tags r:id="rId15"/>
              </p:custDataLst>
            </p:nvPr>
          </p:nvCxnSpPr>
          <p:spPr>
            <a:xfrm flipH="1" flipV="1">
              <a:off x="7233558" y="2895600"/>
              <a:ext cx="381117" cy="336824"/>
            </a:xfrm>
            <a:prstGeom prst="curvedConnector4">
              <a:avLst>
                <a:gd name="adj1" fmla="val -158492"/>
                <a:gd name="adj2" fmla="val 167869"/>
              </a:avLst>
            </a:prstGeom>
            <a:ln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2" name="Straight Arrow Connector 35"/>
            <p:cNvCxnSpPr>
              <a:stCxn id="596" idx="1"/>
              <a:endCxn id="598" idx="0"/>
            </p:cNvCxnSpPr>
            <p:nvPr>
              <p:custDataLst>
                <p:tags r:id="rId16"/>
              </p:custDataLst>
            </p:nvPr>
          </p:nvCxnSpPr>
          <p:spPr>
            <a:xfrm rot="10800000" flipH="1">
              <a:off x="6880050" y="2895600"/>
              <a:ext cx="353508" cy="336824"/>
            </a:xfrm>
            <a:prstGeom prst="curvedConnector4">
              <a:avLst>
                <a:gd name="adj1" fmla="val -178681"/>
                <a:gd name="adj2" fmla="val 167869"/>
              </a:avLst>
            </a:prstGeom>
            <a:ln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03" name="Rectangle 602"/>
            <p:cNvSpPr/>
            <p:nvPr/>
          </p:nvSpPr>
          <p:spPr>
            <a:xfrm>
              <a:off x="5699166" y="2703336"/>
              <a:ext cx="410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1" dirty="0" smtClean="0">
                  <a:latin typeface="Consolas" pitchFamily="49" charset="0"/>
                </a:rPr>
                <a:t>l</a:t>
              </a:r>
              <a:endParaRPr lang="en-US" sz="2400" i="1" dirty="0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8336476" y="2689688"/>
              <a:ext cx="410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1" dirty="0" smtClean="0">
                  <a:latin typeface="Consolas" pitchFamily="49" charset="0"/>
                </a:rPr>
                <a:t>r</a:t>
              </a:r>
              <a:endParaRPr lang="en-US" sz="2400" i="1" dirty="0"/>
            </a:p>
          </p:txBody>
        </p:sp>
      </p:grpSp>
      <p:sp>
        <p:nvSpPr>
          <p:cNvPr id="146" name="Title 1"/>
          <p:cNvSpPr txBox="1">
            <a:spLocks/>
          </p:cNvSpPr>
          <p:nvPr/>
        </p:nvSpPr>
        <p:spPr>
          <a:xfrm>
            <a:off x="3032234" y="60434"/>
            <a:ext cx="4692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Refined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7" name="Title 1"/>
          <p:cNvSpPr txBox="1">
            <a:spLocks/>
          </p:cNvSpPr>
          <p:nvPr/>
        </p:nvSpPr>
        <p:spPr>
          <a:xfrm>
            <a:off x="1447800" y="63064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Unfold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650"/>
          <p:cNvGrpSpPr/>
          <p:nvPr/>
        </p:nvGrpSpPr>
        <p:grpSpPr>
          <a:xfrm>
            <a:off x="3203030" y="1143000"/>
            <a:ext cx="3224931" cy="1262402"/>
            <a:chOff x="3203030" y="1143000"/>
            <a:chExt cx="3224931" cy="1262402"/>
          </a:xfrm>
        </p:grpSpPr>
        <p:grpSp>
          <p:nvGrpSpPr>
            <p:cNvPr id="4" name="Group 283"/>
            <p:cNvGrpSpPr/>
            <p:nvPr/>
          </p:nvGrpSpPr>
          <p:grpSpPr>
            <a:xfrm>
              <a:off x="3962400" y="1629614"/>
              <a:ext cx="1799110" cy="775788"/>
              <a:chOff x="3954508" y="1630026"/>
              <a:chExt cx="1799110" cy="775788"/>
            </a:xfrm>
          </p:grpSpPr>
          <p:sp>
            <p:nvSpPr>
              <p:cNvPr id="285" name="Rounded Rectangle 284"/>
              <p:cNvSpPr/>
              <p:nvPr>
                <p:custDataLst>
                  <p:tags r:id="rId12"/>
                </p:custDataLst>
              </p:nvPr>
            </p:nvSpPr>
            <p:spPr>
              <a:xfrm>
                <a:off x="4381284" y="1630026"/>
                <a:ext cx="734625" cy="416219"/>
              </a:xfrm>
              <a:prstGeom prst="roundRect">
                <a:avLst>
                  <a:gd name="adj" fmla="val 12007"/>
                </a:avLst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lIns="82296" tIns="0"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Consolas" pitchFamily="49" charset="0"/>
                  </a:rPr>
                  <a:t>Node</a:t>
                </a:r>
                <a:endParaRPr lang="en-US" sz="3600" b="1" dirty="0" smtClean="0">
                  <a:solidFill>
                    <a:schemeClr val="tx1"/>
                  </a:solidFill>
                  <a:latin typeface="Consolas" pitchFamily="49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3954508" y="2036482"/>
                <a:ext cx="17991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291BDF"/>
                    </a:solidFill>
                    <a:latin typeface="Consolas" pitchFamily="49" charset="0"/>
                  </a:rPr>
                  <a:t>|</a:t>
                </a:r>
                <a:r>
                  <a:rPr lang="en-US" b="1" i="1" dirty="0" smtClean="0">
                    <a:solidFill>
                      <a:srgbClr val="291BDF"/>
                    </a:solidFill>
                    <a:latin typeface="Calibri"/>
                  </a:rPr>
                  <a:t>H</a:t>
                </a:r>
                <a:r>
                  <a:rPr lang="en-US" b="1" i="1" dirty="0" smtClean="0">
                    <a:solidFill>
                      <a:srgbClr val="291BDF"/>
                    </a:solidFill>
                    <a:latin typeface="Consolas" pitchFamily="49" charset="0"/>
                  </a:rPr>
                  <a:t>l</a:t>
                </a:r>
                <a:r>
                  <a:rPr lang="en-US" b="1" i="1" baseline="-25000" dirty="0" smtClean="0">
                    <a:solidFill>
                      <a:srgbClr val="291BDF"/>
                    </a:solidFill>
                    <a:latin typeface="Consolas"/>
                  </a:rPr>
                  <a:t>1</a:t>
                </a:r>
                <a:r>
                  <a:rPr lang="en-US" sz="700" b="1" i="1" dirty="0" smtClean="0">
                    <a:solidFill>
                      <a:srgbClr val="291BDF"/>
                    </a:solidFill>
                    <a:latin typeface="Consolas" pitchFamily="49" charset="0"/>
                  </a:rPr>
                  <a:t> </a:t>
                </a:r>
                <a:r>
                  <a:rPr lang="en-US" b="1" i="1" dirty="0" smtClean="0">
                    <a:solidFill>
                      <a:srgbClr val="291BDF"/>
                    </a:solidFill>
                    <a:latin typeface="Consolas" pitchFamily="49" charset="0"/>
                  </a:rPr>
                  <a:t>–</a:t>
                </a:r>
                <a:r>
                  <a:rPr lang="en-US" sz="700" b="1" i="1" dirty="0" smtClean="0">
                    <a:solidFill>
                      <a:srgbClr val="291BDF"/>
                    </a:solidFill>
                    <a:latin typeface="Consolas" pitchFamily="49" charset="0"/>
                  </a:rPr>
                  <a:t> </a:t>
                </a:r>
                <a:r>
                  <a:rPr lang="en-US" b="1" i="1" dirty="0" smtClean="0">
                    <a:solidFill>
                      <a:srgbClr val="291BDF"/>
                    </a:solidFill>
                    <a:latin typeface="Calibri"/>
                  </a:rPr>
                  <a:t>H</a:t>
                </a:r>
                <a:r>
                  <a:rPr lang="en-US" b="1" i="1" dirty="0" smtClean="0">
                    <a:solidFill>
                      <a:srgbClr val="291BDF"/>
                    </a:solidFill>
                    <a:latin typeface="Consolas" pitchFamily="49" charset="0"/>
                  </a:rPr>
                  <a:t>r</a:t>
                </a:r>
                <a:r>
                  <a:rPr lang="en-US" b="1" i="1" baseline="-25000" dirty="0" smtClean="0">
                    <a:solidFill>
                      <a:srgbClr val="291BDF"/>
                    </a:solidFill>
                    <a:latin typeface="Consolas"/>
                  </a:rPr>
                  <a:t>1</a:t>
                </a:r>
                <a:r>
                  <a:rPr lang="en-US" b="1" dirty="0" smtClean="0">
                    <a:solidFill>
                      <a:srgbClr val="291BDF"/>
                    </a:solidFill>
                    <a:latin typeface="Consolas" pitchFamily="49" charset="0"/>
                  </a:rPr>
                  <a:t>|</a:t>
                </a:r>
                <a:r>
                  <a:rPr lang="en-US" b="1" i="1" dirty="0" smtClean="0">
                    <a:solidFill>
                      <a:srgbClr val="291BDF"/>
                    </a:solidFill>
                    <a:latin typeface="Consolas" pitchFamily="49" charset="0"/>
                  </a:rPr>
                  <a:t>&lt;</a:t>
                </a:r>
                <a:r>
                  <a:rPr lang="en-US" sz="700" b="1" i="1" dirty="0" smtClean="0">
                    <a:solidFill>
                      <a:srgbClr val="291BDF"/>
                    </a:solidFill>
                    <a:latin typeface="Consolas" pitchFamily="49" charset="0"/>
                  </a:rPr>
                  <a:t> </a:t>
                </a:r>
                <a:r>
                  <a:rPr lang="en-US" b="1" i="1" dirty="0" smtClean="0">
                    <a:solidFill>
                      <a:srgbClr val="291BDF"/>
                    </a:solidFill>
                    <a:latin typeface="Consolas" pitchFamily="49" charset="0"/>
                  </a:rPr>
                  <a:t>2</a:t>
                </a:r>
                <a:endParaRPr lang="en-US" sz="1600" b="1" i="1" baseline="-25000" dirty="0">
                  <a:latin typeface="Consolas"/>
                </a:endParaRPr>
              </a:p>
            </p:txBody>
          </p:sp>
        </p:grpSp>
        <p:sp>
          <p:nvSpPr>
            <p:cNvPr id="589" name="Rectangle 588"/>
            <p:cNvSpPr/>
            <p:nvPr/>
          </p:nvSpPr>
          <p:spPr>
            <a:xfrm>
              <a:off x="3203030" y="1143000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 smtClean="0">
                  <a:latin typeface="Consolas" pitchFamily="49" charset="0"/>
                </a:rPr>
                <a:t>l</a:t>
              </a:r>
              <a:r>
                <a:rPr lang="en-US" sz="3600" b="1" i="1" baseline="-25000" dirty="0" smtClean="0">
                  <a:latin typeface="Consolas"/>
                </a:rPr>
                <a:t>1</a:t>
              </a:r>
              <a:endParaRPr lang="en-US" sz="1400" b="1" i="1" baseline="-25000" dirty="0">
                <a:latin typeface="Consolas"/>
              </a:endParaRPr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5820102" y="1143000"/>
              <a:ext cx="6078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i="1" dirty="0" smtClean="0">
                  <a:latin typeface="Consolas" pitchFamily="49" charset="0"/>
                </a:rPr>
                <a:t>r</a:t>
              </a:r>
              <a:r>
                <a:rPr lang="en-US" sz="3600" b="1" i="1" baseline="-25000" dirty="0" smtClean="0">
                  <a:latin typeface="Consolas"/>
                </a:rPr>
                <a:t>1</a:t>
              </a:r>
              <a:endParaRPr lang="en-US" sz="1400" b="1" i="1" baseline="-25000" dirty="0">
                <a:latin typeface="Consolas"/>
              </a:endParaRPr>
            </a:p>
          </p:txBody>
        </p:sp>
      </p:grpSp>
      <p:grpSp>
        <p:nvGrpSpPr>
          <p:cNvPr id="5" name="Group 604"/>
          <p:cNvGrpSpPr/>
          <p:nvPr/>
        </p:nvGrpSpPr>
        <p:grpSpPr>
          <a:xfrm>
            <a:off x="990600" y="2317532"/>
            <a:ext cx="3048000" cy="1952298"/>
            <a:chOff x="5699166" y="2689688"/>
            <a:chExt cx="3048000" cy="1952298"/>
          </a:xfrm>
        </p:grpSpPr>
        <p:sp>
          <p:nvSpPr>
            <p:cNvPr id="606" name="Rounded Rectangle 605"/>
            <p:cNvSpPr/>
            <p:nvPr>
              <p:custDataLst>
                <p:tags r:id="rId8"/>
              </p:custDataLst>
            </p:nvPr>
          </p:nvSpPr>
          <p:spPr>
            <a:xfrm>
              <a:off x="6880050" y="3024314"/>
              <a:ext cx="734625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Node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6456762" y="3479122"/>
              <a:ext cx="15546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291BDF"/>
                  </a:solidFill>
                  <a:latin typeface="Consolas" pitchFamily="49" charset="0"/>
                </a:rPr>
                <a:t>|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Hl</a:t>
              </a:r>
              <a:r>
                <a:rPr lang="en-US" sz="7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–</a:t>
              </a:r>
              <a:r>
                <a:rPr lang="en-US" sz="7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Hr</a:t>
              </a:r>
              <a:r>
                <a:rPr lang="en-US" b="1" dirty="0" smtClean="0">
                  <a:solidFill>
                    <a:srgbClr val="291BDF"/>
                  </a:solidFill>
                  <a:latin typeface="Consolas" pitchFamily="49" charset="0"/>
                </a:rPr>
                <a:t>|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&lt;</a:t>
              </a:r>
              <a:r>
                <a:rPr lang="en-US" sz="7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2</a:t>
              </a:r>
              <a:endParaRPr lang="en-US" sz="1600" b="1" i="1" baseline="-25000" dirty="0">
                <a:latin typeface="Consolas"/>
              </a:endParaRPr>
            </a:p>
          </p:txBody>
        </p:sp>
        <p:sp>
          <p:nvSpPr>
            <p:cNvPr id="608" name="Rounded Rectangle 607"/>
            <p:cNvSpPr/>
            <p:nvPr/>
          </p:nvSpPr>
          <p:spPr>
            <a:xfrm>
              <a:off x="6477000" y="2895600"/>
              <a:ext cx="1513115" cy="1746386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ounded Rectangle 608"/>
            <p:cNvSpPr/>
            <p:nvPr>
              <p:custDataLst>
                <p:tags r:id="rId9"/>
              </p:custDataLst>
            </p:nvPr>
          </p:nvSpPr>
          <p:spPr>
            <a:xfrm>
              <a:off x="6876568" y="4061288"/>
              <a:ext cx="734625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Leaf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610" name="Straight Connector 609"/>
            <p:cNvCxnSpPr/>
            <p:nvPr/>
          </p:nvCxnSpPr>
          <p:spPr>
            <a:xfrm flipV="1">
              <a:off x="6477000" y="3893122"/>
              <a:ext cx="1496291" cy="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1" name="Straight Arrow Connector 35"/>
            <p:cNvCxnSpPr>
              <a:stCxn id="606" idx="3"/>
              <a:endCxn id="608" idx="0"/>
            </p:cNvCxnSpPr>
            <p:nvPr>
              <p:custDataLst>
                <p:tags r:id="rId10"/>
              </p:custDataLst>
            </p:nvPr>
          </p:nvCxnSpPr>
          <p:spPr>
            <a:xfrm flipH="1" flipV="1">
              <a:off x="7233558" y="2895600"/>
              <a:ext cx="381117" cy="336824"/>
            </a:xfrm>
            <a:prstGeom prst="curvedConnector4">
              <a:avLst>
                <a:gd name="adj1" fmla="val -158492"/>
                <a:gd name="adj2" fmla="val 167869"/>
              </a:avLst>
            </a:prstGeom>
            <a:ln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2" name="Straight Arrow Connector 35"/>
            <p:cNvCxnSpPr>
              <a:stCxn id="606" idx="1"/>
              <a:endCxn id="608" idx="0"/>
            </p:cNvCxnSpPr>
            <p:nvPr>
              <p:custDataLst>
                <p:tags r:id="rId11"/>
              </p:custDataLst>
            </p:nvPr>
          </p:nvCxnSpPr>
          <p:spPr>
            <a:xfrm rot="10800000" flipH="1">
              <a:off x="6880050" y="2895600"/>
              <a:ext cx="353508" cy="336824"/>
            </a:xfrm>
            <a:prstGeom prst="curvedConnector4">
              <a:avLst>
                <a:gd name="adj1" fmla="val -178681"/>
                <a:gd name="adj2" fmla="val 167869"/>
              </a:avLst>
            </a:prstGeom>
            <a:ln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3" name="Rectangle 612"/>
            <p:cNvSpPr/>
            <p:nvPr/>
          </p:nvSpPr>
          <p:spPr>
            <a:xfrm>
              <a:off x="5699166" y="2703336"/>
              <a:ext cx="410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1" dirty="0" smtClean="0">
                  <a:latin typeface="Consolas" pitchFamily="49" charset="0"/>
                </a:rPr>
                <a:t>l</a:t>
              </a:r>
              <a:endParaRPr lang="en-US" sz="2400" i="1" dirty="0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8336476" y="2689688"/>
              <a:ext cx="410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1" dirty="0" smtClean="0">
                  <a:latin typeface="Consolas" pitchFamily="49" charset="0"/>
                </a:rPr>
                <a:t>r</a:t>
              </a:r>
              <a:endParaRPr lang="en-US" sz="2400" i="1" dirty="0"/>
            </a:p>
          </p:txBody>
        </p:sp>
      </p:grpSp>
      <p:grpSp>
        <p:nvGrpSpPr>
          <p:cNvPr id="6" name="Group 624"/>
          <p:cNvGrpSpPr/>
          <p:nvPr/>
        </p:nvGrpSpPr>
        <p:grpSpPr>
          <a:xfrm>
            <a:off x="5486400" y="2317532"/>
            <a:ext cx="3048000" cy="1952298"/>
            <a:chOff x="5699166" y="2689688"/>
            <a:chExt cx="3048000" cy="1952298"/>
          </a:xfrm>
        </p:grpSpPr>
        <p:sp>
          <p:nvSpPr>
            <p:cNvPr id="626" name="Rounded Rectangle 625"/>
            <p:cNvSpPr/>
            <p:nvPr>
              <p:custDataLst>
                <p:tags r:id="rId4"/>
              </p:custDataLst>
            </p:nvPr>
          </p:nvSpPr>
          <p:spPr>
            <a:xfrm>
              <a:off x="6880050" y="3024314"/>
              <a:ext cx="734625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Node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6456762" y="3479122"/>
              <a:ext cx="15546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291BDF"/>
                  </a:solidFill>
                  <a:latin typeface="Consolas" pitchFamily="49" charset="0"/>
                </a:rPr>
                <a:t>|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Hl</a:t>
              </a:r>
              <a:r>
                <a:rPr lang="en-US" sz="7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–</a:t>
              </a:r>
              <a:r>
                <a:rPr lang="en-US" sz="7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Hr</a:t>
              </a:r>
              <a:r>
                <a:rPr lang="en-US" b="1" dirty="0" smtClean="0">
                  <a:solidFill>
                    <a:srgbClr val="291BDF"/>
                  </a:solidFill>
                  <a:latin typeface="Consolas" pitchFamily="49" charset="0"/>
                </a:rPr>
                <a:t>|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&lt;</a:t>
              </a:r>
              <a:r>
                <a:rPr lang="en-US" sz="700" b="1" i="1" dirty="0" smtClean="0">
                  <a:solidFill>
                    <a:srgbClr val="291BDF"/>
                  </a:solidFill>
                  <a:latin typeface="Consolas" pitchFamily="49" charset="0"/>
                </a:rPr>
                <a:t> </a:t>
              </a:r>
              <a:r>
                <a:rPr lang="en-US" b="1" i="1" dirty="0" smtClean="0">
                  <a:solidFill>
                    <a:srgbClr val="291BDF"/>
                  </a:solidFill>
                  <a:latin typeface="Consolas" pitchFamily="49" charset="0"/>
                </a:rPr>
                <a:t>2</a:t>
              </a:r>
              <a:endParaRPr lang="en-US" sz="1600" b="1" i="1" baseline="-25000" dirty="0">
                <a:latin typeface="Consolas"/>
              </a:endParaRPr>
            </a:p>
          </p:txBody>
        </p:sp>
        <p:sp>
          <p:nvSpPr>
            <p:cNvPr id="628" name="Rounded Rectangle 627"/>
            <p:cNvSpPr/>
            <p:nvPr/>
          </p:nvSpPr>
          <p:spPr>
            <a:xfrm>
              <a:off x="6477000" y="2895600"/>
              <a:ext cx="1513115" cy="1746386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ounded Rectangle 628"/>
            <p:cNvSpPr/>
            <p:nvPr>
              <p:custDataLst>
                <p:tags r:id="rId5"/>
              </p:custDataLst>
            </p:nvPr>
          </p:nvSpPr>
          <p:spPr>
            <a:xfrm>
              <a:off x="6876568" y="4061288"/>
              <a:ext cx="734625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Leaf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cxnSp>
          <p:nvCxnSpPr>
            <p:cNvPr id="630" name="Straight Connector 629"/>
            <p:cNvCxnSpPr/>
            <p:nvPr/>
          </p:nvCxnSpPr>
          <p:spPr>
            <a:xfrm flipV="1">
              <a:off x="6477000" y="3893122"/>
              <a:ext cx="1496291" cy="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1" name="Straight Arrow Connector 35"/>
            <p:cNvCxnSpPr>
              <a:stCxn id="626" idx="3"/>
              <a:endCxn id="628" idx="0"/>
            </p:cNvCxnSpPr>
            <p:nvPr>
              <p:custDataLst>
                <p:tags r:id="rId6"/>
              </p:custDataLst>
            </p:nvPr>
          </p:nvCxnSpPr>
          <p:spPr>
            <a:xfrm flipH="1" flipV="1">
              <a:off x="7233558" y="2895600"/>
              <a:ext cx="381117" cy="336824"/>
            </a:xfrm>
            <a:prstGeom prst="curvedConnector4">
              <a:avLst>
                <a:gd name="adj1" fmla="val -158492"/>
                <a:gd name="adj2" fmla="val 167869"/>
              </a:avLst>
            </a:prstGeom>
            <a:ln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2" name="Straight Arrow Connector 35"/>
            <p:cNvCxnSpPr>
              <a:stCxn id="626" idx="1"/>
              <a:endCxn id="628" idx="0"/>
            </p:cNvCxnSpPr>
            <p:nvPr>
              <p:custDataLst>
                <p:tags r:id="rId7"/>
              </p:custDataLst>
            </p:nvPr>
          </p:nvCxnSpPr>
          <p:spPr>
            <a:xfrm rot="10800000" flipH="1">
              <a:off x="6880050" y="2895600"/>
              <a:ext cx="353508" cy="336824"/>
            </a:xfrm>
            <a:prstGeom prst="curvedConnector4">
              <a:avLst>
                <a:gd name="adj1" fmla="val -178681"/>
                <a:gd name="adj2" fmla="val 167869"/>
              </a:avLst>
            </a:prstGeom>
            <a:ln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33" name="Rectangle 632"/>
            <p:cNvSpPr/>
            <p:nvPr/>
          </p:nvSpPr>
          <p:spPr>
            <a:xfrm>
              <a:off x="5699166" y="2703336"/>
              <a:ext cx="410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1" dirty="0" smtClean="0">
                  <a:latin typeface="Consolas" pitchFamily="49" charset="0"/>
                </a:rPr>
                <a:t>l</a:t>
              </a:r>
              <a:endParaRPr lang="en-US" sz="2400" i="1" dirty="0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8336476" y="2689688"/>
              <a:ext cx="410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1" dirty="0" smtClean="0">
                  <a:latin typeface="Consolas" pitchFamily="49" charset="0"/>
                </a:rPr>
                <a:t>r</a:t>
              </a:r>
              <a:endParaRPr lang="en-US" sz="2400" i="1" dirty="0"/>
            </a:p>
          </p:txBody>
        </p:sp>
      </p:grpSp>
      <p:cxnSp>
        <p:nvCxnSpPr>
          <p:cNvPr id="645" name="Straight Arrow Connector 35"/>
          <p:cNvCxnSpPr>
            <a:stCxn id="285" idx="1"/>
            <a:endCxn id="608" idx="0"/>
          </p:cNvCxnSpPr>
          <p:nvPr>
            <p:custDataLst>
              <p:tags r:id="rId2"/>
            </p:custDataLst>
          </p:nvPr>
        </p:nvCxnSpPr>
        <p:spPr>
          <a:xfrm rot="10800000" flipV="1">
            <a:off x="2524992" y="1837724"/>
            <a:ext cx="1864184" cy="685720"/>
          </a:xfrm>
          <a:prstGeom prst="bentConnector2">
            <a:avLst/>
          </a:prstGeom>
          <a:ln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8" name="Straight Arrow Connector 35"/>
          <p:cNvCxnSpPr>
            <a:stCxn id="285" idx="3"/>
            <a:endCxn id="628" idx="0"/>
          </p:cNvCxnSpPr>
          <p:nvPr>
            <p:custDataLst>
              <p:tags r:id="rId3"/>
            </p:custDataLst>
          </p:nvPr>
        </p:nvCxnSpPr>
        <p:spPr>
          <a:xfrm>
            <a:off x="5123801" y="1837724"/>
            <a:ext cx="1896991" cy="685720"/>
          </a:xfrm>
          <a:prstGeom prst="bentConnector2">
            <a:avLst/>
          </a:prstGeom>
          <a:ln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3032234" y="60434"/>
            <a:ext cx="4692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Refined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447800" y="63064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Unfold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12530" y="283776"/>
            <a:ext cx="8479221" cy="861143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Height balanced at each level</a:t>
            </a:r>
            <a:endParaRPr lang="en-US" sz="4400" i="1" baseline="-25000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81000" y="262750"/>
            <a:ext cx="8479221" cy="919663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Property: </a:t>
            </a:r>
            <a:r>
              <a:rPr lang="en-US" sz="24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US" sz="4400" dirty="0" smtClean="0">
                <a:solidFill>
                  <a:srgbClr val="0033CC"/>
                </a:solidFill>
                <a:latin typeface="Consolas" pitchFamily="49" charset="0"/>
              </a:rPr>
              <a:t>balanced </a:t>
            </a:r>
            <a:r>
              <a:rPr lang="en-US" sz="4400" dirty="0" smtClean="0">
                <a:solidFill>
                  <a:srgbClr val="009900"/>
                </a:solidFill>
                <a:latin typeface="Consolas" pitchFamily="49" charset="0"/>
              </a:rPr>
              <a:t>tree</a:t>
            </a:r>
            <a:endParaRPr lang="en-US" sz="4400" i="1" baseline="-25000" dirty="0" smtClean="0">
              <a:solidFill>
                <a:srgbClr val="009900"/>
              </a:solidFill>
              <a:latin typeface="Consolas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26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7" grpId="0" animBg="1"/>
      <p:bldP spid="47" grpId="1" animBg="1"/>
      <p:bldP spid="46" grpId="0" animBg="1"/>
      <p:bldP spid="46" grpId="1" animBg="1"/>
      <p:bldP spid="44" grpId="0" animBg="1"/>
      <p:bldP spid="44" grpId="1" animBg="1"/>
      <p:bldP spid="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0136" y="4157661"/>
            <a:ext cx="8703864" cy="719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15" y="1447800"/>
            <a:ext cx="8937440" cy="477671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4800" dirty="0" smtClean="0"/>
              <a:t>Contributions</a:t>
            </a:r>
            <a:endParaRPr lang="en-US" sz="4800" b="1" dirty="0" smtClean="0">
              <a:solidFill>
                <a:srgbClr val="0033CC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9900"/>
                </a:solidFill>
              </a:rPr>
              <a:t>Structures</a:t>
            </a:r>
          </a:p>
          <a:p>
            <a:pPr>
              <a:buClr>
                <a:schemeClr val="tx1"/>
              </a:buClr>
            </a:pPr>
            <a:r>
              <a:rPr lang="en-US" sz="4800" b="1" dirty="0" smtClean="0">
                <a:solidFill>
                  <a:srgbClr val="0033CC"/>
                </a:solidFill>
              </a:rPr>
              <a:t>Refined</a:t>
            </a: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33CC"/>
                </a:solidFill>
              </a:rPr>
              <a:t>Data</a:t>
            </a:r>
            <a:r>
              <a:rPr lang="en-US" sz="4800" b="1" dirty="0" smtClean="0">
                <a:solidFill>
                  <a:srgbClr val="009900"/>
                </a:solidFill>
              </a:rPr>
              <a:t> Structures</a:t>
            </a:r>
          </a:p>
          <a:p>
            <a:pPr>
              <a:buClr>
                <a:schemeClr val="tx1"/>
              </a:buClr>
            </a:pPr>
            <a:r>
              <a:rPr lang="en-US" sz="4800" dirty="0" smtClean="0"/>
              <a:t>Expressiveness</a:t>
            </a:r>
          </a:p>
          <a:p>
            <a:pPr>
              <a:buClr>
                <a:schemeClr val="tx1"/>
              </a:buClr>
            </a:pPr>
            <a:r>
              <a:rPr lang="en-US" sz="4800" dirty="0" smtClean="0"/>
              <a:t>Results</a:t>
            </a:r>
          </a:p>
        </p:txBody>
      </p:sp>
    </p:spTree>
    <p:custDataLst>
      <p:tags r:id="rId1"/>
    </p:custDataLst>
  </p:cSld>
  <p:clrMapOvr>
    <a:masterClrMapping/>
  </p:clrMapOvr>
  <p:transition advTm="61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951E-6 L 0.00156 0.128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Our Inference Tool</a:t>
            </a:r>
            <a:endParaRPr lang="en-US" sz="4000" dirty="0"/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>
          <a:xfrm>
            <a:off x="990600" y="3688390"/>
            <a:ext cx="2039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Specification</a:t>
            </a:r>
          </a:p>
        </p:txBody>
      </p:sp>
      <p:sp>
        <p:nvSpPr>
          <p:cNvPr id="22" name="Right Arrow 21"/>
          <p:cNvSpPr/>
          <p:nvPr>
            <p:custDataLst>
              <p:tags r:id="rId4"/>
            </p:custDataLst>
          </p:nvPr>
        </p:nvSpPr>
        <p:spPr>
          <a:xfrm>
            <a:off x="3049262" y="3045721"/>
            <a:ext cx="635795" cy="343901"/>
          </a:xfrm>
          <a:prstGeom prst="rightArrow">
            <a:avLst>
              <a:gd name="adj1" fmla="val 50000"/>
              <a:gd name="adj2" fmla="val 3895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>
            <p:custDataLst>
              <p:tags r:id="rId5"/>
            </p:custDataLst>
          </p:nvPr>
        </p:nvSpPr>
        <p:spPr>
          <a:xfrm>
            <a:off x="3053812" y="3765644"/>
            <a:ext cx="635795" cy="343901"/>
          </a:xfrm>
          <a:prstGeom prst="rightArrow">
            <a:avLst>
              <a:gd name="adj1" fmla="val 50000"/>
              <a:gd name="adj2" fmla="val 3895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6800814" y="4191000"/>
            <a:ext cx="1193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a typeface="+mj-ea"/>
                <a:cs typeface="+mj-cs"/>
              </a:rPr>
              <a:t>Unsafe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>
            <p:custDataLst>
              <p:tags r:id="rId7"/>
            </p:custDataLst>
          </p:nvPr>
        </p:nvSpPr>
        <p:spPr>
          <a:xfrm>
            <a:off x="6206980" y="4251954"/>
            <a:ext cx="585550" cy="389104"/>
          </a:xfrm>
          <a:prstGeom prst="rightArrow">
            <a:avLst>
              <a:gd name="adj1" fmla="val 50000"/>
              <a:gd name="adj2" fmla="val 38957"/>
            </a:avLst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>
          <a:xfrm>
            <a:off x="6822422" y="3094251"/>
            <a:ext cx="797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A404"/>
                </a:solidFill>
                <a:ea typeface="+mj-ea"/>
                <a:cs typeface="+mj-cs"/>
              </a:rPr>
              <a:t>Safe</a:t>
            </a:r>
            <a:endParaRPr lang="en-US" sz="1400" dirty="0">
              <a:solidFill>
                <a:srgbClr val="00A404"/>
              </a:solidFill>
            </a:endParaRPr>
          </a:p>
        </p:txBody>
      </p:sp>
      <p:sp>
        <p:nvSpPr>
          <p:cNvPr id="28" name="Right Arrow 27"/>
          <p:cNvSpPr/>
          <p:nvPr>
            <p:custDataLst>
              <p:tags r:id="rId9"/>
            </p:custDataLst>
          </p:nvPr>
        </p:nvSpPr>
        <p:spPr>
          <a:xfrm>
            <a:off x="6219491" y="3139744"/>
            <a:ext cx="585550" cy="389104"/>
          </a:xfrm>
          <a:prstGeom prst="rightArrow">
            <a:avLst>
              <a:gd name="adj1" fmla="val 50000"/>
              <a:gd name="adj2" fmla="val 38957"/>
            </a:avLst>
          </a:prstGeom>
          <a:solidFill>
            <a:srgbClr val="00A404">
              <a:alpha val="30000"/>
            </a:srgbClr>
          </a:solidFill>
          <a:ln>
            <a:solidFill>
              <a:srgbClr val="00A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>
            <p:custDataLst>
              <p:tags r:id="rId10"/>
            </p:custDataLst>
          </p:nvPr>
        </p:nvSpPr>
        <p:spPr>
          <a:xfrm>
            <a:off x="3813248" y="2819400"/>
            <a:ext cx="2248469" cy="219615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Dsolve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2074487" y="4353580"/>
            <a:ext cx="955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 smtClean="0">
                <a:ea typeface="+mj-ea"/>
                <a:cs typeface="+mj-cs"/>
              </a:rPr>
              <a:t>Hints</a:t>
            </a:r>
            <a:endParaRPr lang="en-US" sz="1600" dirty="0"/>
          </a:p>
        </p:txBody>
      </p:sp>
      <p:sp>
        <p:nvSpPr>
          <p:cNvPr id="15" name="Right Arrow 14"/>
          <p:cNvSpPr/>
          <p:nvPr>
            <p:custDataLst>
              <p:tags r:id="rId12"/>
            </p:custDataLst>
          </p:nvPr>
        </p:nvSpPr>
        <p:spPr>
          <a:xfrm>
            <a:off x="3053812" y="4451444"/>
            <a:ext cx="635795" cy="343901"/>
          </a:xfrm>
          <a:prstGeom prst="rightArrow">
            <a:avLst>
              <a:gd name="adj1" fmla="val 50000"/>
              <a:gd name="adj2" fmla="val 3895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3"/>
            </p:custDataLst>
          </p:nvPr>
        </p:nvSpPr>
        <p:spPr>
          <a:xfrm>
            <a:off x="556635" y="2981980"/>
            <a:ext cx="247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ea typeface="+mj-ea"/>
                <a:cs typeface="+mj-cs"/>
              </a:rPr>
              <a:t>OCaml</a:t>
            </a:r>
            <a:r>
              <a:rPr lang="en-US" sz="2800" dirty="0" smtClean="0">
                <a:solidFill>
                  <a:prstClr val="black"/>
                </a:solidFill>
                <a:ea typeface="+mj-ea"/>
                <a:cs typeface="+mj-cs"/>
              </a:rPr>
              <a:t> Program</a:t>
            </a:r>
          </a:p>
        </p:txBody>
      </p:sp>
    </p:spTree>
    <p:custDataLst>
      <p:tags r:id="rId1"/>
    </p:custDataLst>
  </p:cSld>
  <p:clrMapOvr>
    <a:masterClrMapping/>
  </p:clrMapOvr>
  <p:transition advTm="21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/>
      <p:bldP spid="25" grpId="0" animBg="1"/>
      <p:bldP spid="27" grpId="0"/>
      <p:bldP spid="28" grpId="0" animBg="1"/>
      <p:bldP spid="14" grpId="0"/>
      <p:bldP spid="15" grpId="0" animBg="1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9468" y="1295400"/>
          <a:ext cx="2668751" cy="52120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610833"/>
                <a:gridCol w="847998"/>
                <a:gridCol w="209920"/>
              </a:tblGrid>
              <a:tr h="457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Lines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  <a:cs typeface="Courier New" pitchFamily="49" charset="0"/>
                        </a:rPr>
                        <a:t>List-sort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Map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Redblack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Stablesort</a:t>
                      </a:r>
                      <a:endParaRPr lang="en-US" sz="20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Vec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BinHeap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122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SplayHeap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134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Malloc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71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Bdd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UnionFind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SubvSolve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264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  <a:cs typeface="Courier New" pitchFamily="49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1736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4984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5800" y="1295400"/>
          <a:ext cx="7891132" cy="52120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676400"/>
                <a:gridCol w="838200"/>
                <a:gridCol w="381000"/>
                <a:gridCol w="4995532"/>
              </a:tblGrid>
              <a:tr h="457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Lines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Property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b="0" dirty="0" smtClean="0">
                          <a:latin typeface="Trebuchet MS" pitchFamily="34" charset="0"/>
                        </a:rPr>
                        <a:t>List-sort</a:t>
                      </a:r>
                      <a:endParaRPr lang="en-US" sz="2000" b="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Sorted,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Outputs Permutation of Input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b="0" dirty="0" smtClean="0">
                          <a:latin typeface="Trebuchet MS" pitchFamily="34" charset="0"/>
                        </a:rPr>
                        <a:t>Map</a:t>
                      </a:r>
                      <a:endParaRPr lang="en-US" sz="2000" b="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BST, Implements a Set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b="0" dirty="0" err="1" smtClean="0">
                          <a:latin typeface="Trebuchet MS" pitchFamily="34" charset="0"/>
                        </a:rPr>
                        <a:t>Redblack</a:t>
                      </a:r>
                      <a:endParaRPr lang="en-US" sz="2000" b="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BST, Color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b="0" dirty="0" err="1" smtClean="0">
                          <a:latin typeface="Trebuchet MS" pitchFamily="34" charset="0"/>
                        </a:rPr>
                        <a:t>Stablesort</a:t>
                      </a:r>
                      <a:endParaRPr lang="en-US" sz="2000" b="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Sorted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b="0" dirty="0" err="1" smtClean="0">
                          <a:latin typeface="Trebuchet MS" pitchFamily="34" charset="0"/>
                        </a:rPr>
                        <a:t>Vec</a:t>
                      </a:r>
                      <a:endParaRPr lang="en-US" sz="2000" b="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343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Bounds Checking, 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b="0" dirty="0" err="1" smtClean="0">
                          <a:latin typeface="Trebuchet MS" pitchFamily="34" charset="0"/>
                        </a:rPr>
                        <a:t>BinHeap</a:t>
                      </a:r>
                      <a:endParaRPr lang="en-US" sz="2000" b="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122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Heap,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Returns </a:t>
                      </a:r>
                      <a:r>
                        <a:rPr lang="en-US" sz="2000" dirty="0" smtClean="0">
                          <a:latin typeface="Trebuchet MS" pitchFamily="34" charset="0"/>
                        </a:rPr>
                        <a:t>Minimum, 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b="0" dirty="0" err="1" smtClean="0">
                          <a:latin typeface="Trebuchet MS" pitchFamily="34" charset="0"/>
                        </a:rPr>
                        <a:t>SplayHeap</a:t>
                      </a:r>
                      <a:endParaRPr lang="en-US" sz="2000" b="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134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BST,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Returns Minimum, Implements a Set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latin typeface="Trebuchet MS" pitchFamily="34" charset="0"/>
                        </a:rPr>
                        <a:t>Malloc</a:t>
                      </a:r>
                      <a:endParaRPr lang="en-US" sz="2000" b="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71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Used and Free Lists Are Accurate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latin typeface="Trebuchet MS" pitchFamily="34" charset="0"/>
                        </a:rPr>
                        <a:t>Bdd</a:t>
                      </a:r>
                      <a:endParaRPr lang="en-US" sz="2000" b="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206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Maintains Variable Order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>
                          <a:latin typeface="Trebuchet MS" pitchFamily="34" charset="0"/>
                        </a:rPr>
                        <a:t>UnionFind</a:t>
                      </a:r>
                      <a:endParaRPr lang="en-US" sz="2000" b="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Acyclic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b="0" dirty="0" err="1" smtClean="0">
                          <a:latin typeface="Trebuchet MS" pitchFamily="34" charset="0"/>
                        </a:rPr>
                        <a:t>SubvSolve</a:t>
                      </a:r>
                      <a:endParaRPr lang="en-US" sz="2000" b="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264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Acyclic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Total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1736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4875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5800" y="1295400"/>
          <a:ext cx="7891132" cy="52120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676400"/>
                <a:gridCol w="838200"/>
                <a:gridCol w="381000"/>
                <a:gridCol w="4995532"/>
              </a:tblGrid>
              <a:tr h="457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Lines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Property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List-sort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Sorted,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Outputs Permutation of Input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Map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BST, Implements a Set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Redblack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BST, Color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Stablesort</a:t>
                      </a:r>
                      <a:endParaRPr lang="en-US" sz="20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Sorted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Vec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343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Bounds Checking, 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BinHeap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122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Heap,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Returns </a:t>
                      </a:r>
                      <a:r>
                        <a:rPr lang="en-US" sz="2000" dirty="0" smtClean="0">
                          <a:latin typeface="Trebuchet MS" pitchFamily="34" charset="0"/>
                        </a:rPr>
                        <a:t>Minimum, 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SplayHeap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134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BST,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Returns Minimum, Implements a Set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Malloc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71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Used and Free Lists Are Accurate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Bdd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206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Maintains Variable Order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UnionFind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Acyclic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SubvSolve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264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Acyclic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Total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1736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1782625"/>
            <a:ext cx="8153400" cy="3625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2514600"/>
            <a:ext cx="8153400" cy="4191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825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5800" y="1295400"/>
          <a:ext cx="7891132" cy="52120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676400"/>
                <a:gridCol w="838200"/>
                <a:gridCol w="381000"/>
                <a:gridCol w="4995532"/>
              </a:tblGrid>
              <a:tr h="457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Lines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Property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List-sort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Sorted,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Outputs Permutation of Input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Map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BST, Implements a Set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Redblack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BST, Color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Stablesort</a:t>
                      </a:r>
                      <a:endParaRPr lang="en-US" sz="20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Sorted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Vec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343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Bounds Checking, 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BinHeap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122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Heap,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Returns </a:t>
                      </a:r>
                      <a:r>
                        <a:rPr lang="en-US" sz="2000" dirty="0" smtClean="0">
                          <a:latin typeface="Trebuchet MS" pitchFamily="34" charset="0"/>
                        </a:rPr>
                        <a:t>Minimum, 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SplayHeap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134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BST,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Returns Minimum, Implements a Set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Malloc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71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Used and Free Lists Are Accurate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Bdd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206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Maintains Variable Order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UnionFind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Acyclic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SubvSolve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264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Acyclic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Total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1736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782625"/>
            <a:ext cx="8153400" cy="12007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3341224"/>
            <a:ext cx="8153400" cy="32881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3938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5800" y="1295400"/>
          <a:ext cx="7891132" cy="5212080"/>
        </p:xfrm>
        <a:graphic>
          <a:graphicData uri="http://schemas.openxmlformats.org/drawingml/2006/table">
            <a:tbl>
              <a:tblPr firstRow="1" lastRow="1">
                <a:tableStyleId>{3B4B98B0-60AC-42C2-AFA5-B58CD77FA1E5}</a:tableStyleId>
              </a:tblPr>
              <a:tblGrid>
                <a:gridCol w="1676400"/>
                <a:gridCol w="838200"/>
                <a:gridCol w="381000"/>
                <a:gridCol w="4995532"/>
              </a:tblGrid>
              <a:tr h="457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Lines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Property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List-sort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Sorted,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Outputs Permutation of Input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Map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BST, Implements a Set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Redblack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BST, Color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Stablesort</a:t>
                      </a:r>
                      <a:endParaRPr lang="en-US" sz="20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Sorted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Vec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343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Bounds Checking, 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BinHeap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122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Heap,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Returns </a:t>
                      </a:r>
                      <a:r>
                        <a:rPr lang="en-US" sz="2000" dirty="0" smtClean="0">
                          <a:latin typeface="Trebuchet MS" pitchFamily="34" charset="0"/>
                        </a:rPr>
                        <a:t>Minimum, 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SplayHeap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134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BST,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Returns Minimum, Implements a Set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Malloc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71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Used and Free Lists Are Accurate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Bdd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206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Maintains Variable Order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UnionFind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Acyclic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SubvSolve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264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Acyclic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Total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1736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782625"/>
            <a:ext cx="8153400" cy="31057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334000"/>
            <a:ext cx="8153400" cy="1295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4969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5800" y="1295400"/>
          <a:ext cx="7891132" cy="52120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676400"/>
                <a:gridCol w="838200"/>
                <a:gridCol w="381000"/>
                <a:gridCol w="4995532"/>
              </a:tblGrid>
              <a:tr h="457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Lines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Property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List-sort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Sorted,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Outputs Permutation of Input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Map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BST, Implements a Set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Redblack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BST, Color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Stablesort</a:t>
                      </a:r>
                      <a:endParaRPr lang="en-US" sz="20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Sorted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Vec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343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Balance, Bounds Checking, 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BinHeap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122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Heap,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Returns </a:t>
                      </a:r>
                      <a:r>
                        <a:rPr lang="en-US" sz="2000" dirty="0" smtClean="0">
                          <a:latin typeface="Trebuchet MS" pitchFamily="34" charset="0"/>
                        </a:rPr>
                        <a:t>Minimum, …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SplayHeap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134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BST,</a:t>
                      </a:r>
                      <a:r>
                        <a:rPr lang="en-US" sz="2000" baseline="0" dirty="0" smtClean="0">
                          <a:latin typeface="Trebuchet MS" pitchFamily="34" charset="0"/>
                        </a:rPr>
                        <a:t> Returns Minimum, Implements a Set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Malloc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71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Used and Free Lists Are Accurate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Bdd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206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Maintains Variable Order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UnionFind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Acyclic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SubvSolve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264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Acyclic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Total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Trebuchet MS" pitchFamily="34" charset="0"/>
                        </a:rPr>
                        <a:t>1736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787325"/>
            <a:ext cx="8153400" cy="3581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650374"/>
            <a:ext cx="8153400" cy="9790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5875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9468" y="1295400"/>
          <a:ext cx="2668751" cy="52120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610833"/>
                <a:gridCol w="847998"/>
                <a:gridCol w="209920"/>
              </a:tblGrid>
              <a:tr h="457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Lines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  <a:cs typeface="Courier New" pitchFamily="49" charset="0"/>
                        </a:rPr>
                        <a:t>List-sort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Map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Redblack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Stablesort</a:t>
                      </a:r>
                      <a:endParaRPr lang="en-US" sz="20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Vec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BinHeap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122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SplayHeap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134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Malloc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71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Bdd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UnionFind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SubvSolve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264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  <a:cs typeface="Courier New" pitchFamily="49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1736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607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48184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000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Recursive Structures </a:t>
            </a:r>
            <a:r>
              <a:rPr lang="en-US" dirty="0" smtClean="0"/>
              <a:t>(Lists, Trees)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Table Structures </a:t>
            </a:r>
            <a:r>
              <a:rPr lang="en-US" dirty="0" smtClean="0"/>
              <a:t>(Fields, Arrays, Hash Maps)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Supports Inference</a:t>
            </a: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Expressive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sz="2800" dirty="0" smtClean="0"/>
              <a:t>Sorted, Duplicate-Free, Height-Balanced,  Acyclic, …</a:t>
            </a:r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Practical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</a:t>
            </a:r>
            <a:r>
              <a:rPr lang="en-US" sz="2800" dirty="0" smtClean="0"/>
              <a:t>Sorting Algorithms, Splay Heaps, Binary Heaps, </a:t>
            </a:r>
          </a:p>
          <a:p>
            <a:pPr>
              <a:buNone/>
            </a:pPr>
            <a:r>
              <a:rPr lang="en-US" sz="2800" dirty="0" smtClean="0"/>
              <a:t>	AVL Trees, Red-Black Trees, Vectors, Union-Find, BDDs, 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457" y="1210969"/>
            <a:ext cx="6209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dirty="0" smtClean="0">
                <a:solidFill>
                  <a:prstClr val="black"/>
                </a:solidFill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</a:rPr>
              <a:t>Predicate</a:t>
            </a:r>
            <a:r>
              <a:rPr lang="en-US" sz="4000" b="1" dirty="0" smtClean="0"/>
              <a:t>-</a:t>
            </a:r>
            <a:r>
              <a:rPr lang="en-US" sz="4000" b="1" dirty="0" smtClean="0">
                <a:solidFill>
                  <a:srgbClr val="009900"/>
                </a:solidFill>
              </a:rPr>
              <a:t>Type</a:t>
            </a:r>
            <a:r>
              <a:rPr lang="en-US" sz="4000" dirty="0" smtClean="0">
                <a:solidFill>
                  <a:prstClr val="black"/>
                </a:solidFill>
              </a:rPr>
              <a:t> Mechanisms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438400"/>
            <a:ext cx="8229600" cy="6858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1550" y="1209675"/>
            <a:ext cx="5786345" cy="707886"/>
            <a:chOff x="671605" y="1209675"/>
            <a:chExt cx="5786345" cy="707886"/>
          </a:xfrm>
        </p:grpSpPr>
        <p:grpSp>
          <p:nvGrpSpPr>
            <p:cNvPr id="8" name="Group 7"/>
            <p:cNvGrpSpPr/>
            <p:nvPr/>
          </p:nvGrpSpPr>
          <p:grpSpPr>
            <a:xfrm>
              <a:off x="2543179" y="1209675"/>
              <a:ext cx="3914771" cy="707886"/>
              <a:chOff x="2543179" y="1209675"/>
              <a:chExt cx="3914771" cy="70788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543179" y="1209675"/>
                <a:ext cx="119936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</a:pPr>
                <a:r>
                  <a:rPr lang="en-US" sz="4000" b="1" dirty="0" smtClean="0">
                    <a:solidFill>
                      <a:srgbClr val="009900"/>
                    </a:solidFill>
                  </a:rPr>
                  <a:t>Type</a:t>
                </a:r>
                <a:endParaRPr lang="en-US" sz="40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50771" y="1209675"/>
                <a:ext cx="28071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</a:pPr>
                <a:r>
                  <a:rPr lang="en-US" sz="4000" dirty="0" smtClean="0">
                    <a:solidFill>
                      <a:prstClr val="black"/>
                    </a:solidFill>
                  </a:rPr>
                  <a:t>Mechanisms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71605" y="1209675"/>
              <a:ext cx="19334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en-US" sz="4000" dirty="0" smtClean="0">
                  <a:solidFill>
                    <a:prstClr val="black"/>
                  </a:solidFill>
                </a:rPr>
                <a:t> </a:t>
              </a:r>
              <a:r>
                <a:rPr lang="en-US" sz="4000" b="1" dirty="0" smtClean="0">
                  <a:solidFill>
                    <a:srgbClr val="0033CC"/>
                  </a:solidFill>
                </a:rPr>
                <a:t>Refined</a:t>
              </a:r>
              <a:endParaRPr lang="en-US" sz="4000" dirty="0" smtClean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48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19468" y="1295400"/>
          <a:ext cx="3728673" cy="52120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610833"/>
                <a:gridCol w="847998"/>
                <a:gridCol w="209920"/>
                <a:gridCol w="1059922"/>
              </a:tblGrid>
              <a:tr h="457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Lines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Hints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  <a:cs typeface="Courier New" pitchFamily="49" charset="0"/>
                        </a:rPr>
                        <a:t>List-sort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Map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Redblack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Stablesort</a:t>
                      </a:r>
                      <a:endParaRPr lang="en-US" sz="20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Vec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BinHeap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122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SplayHeap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134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Malloc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71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Bdd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UnionFind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SubvSolve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264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  <a:cs typeface="Courier New" pitchFamily="49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1736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54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Elbow Connector 37"/>
          <p:cNvCxnSpPr>
            <a:stCxn id="9" idx="3"/>
            <a:endCxn id="7" idx="1"/>
          </p:cNvCxnSpPr>
          <p:nvPr/>
        </p:nvCxnSpPr>
        <p:spPr>
          <a:xfrm flipV="1">
            <a:off x="4664242" y="5524500"/>
            <a:ext cx="822158" cy="784058"/>
          </a:xfrm>
          <a:prstGeom prst="bentConnector3">
            <a:avLst>
              <a:gd name="adj1" fmla="val 50000"/>
            </a:avLst>
          </a:prstGeom>
          <a:ln w="60325">
            <a:solidFill>
              <a:srgbClr val="009900">
                <a:alpha val="30000"/>
              </a:srgbClr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>
            <p:custDataLst>
              <p:tags r:id="rId4"/>
            </p:custDataLst>
          </p:nvPr>
        </p:nvSpPr>
        <p:spPr>
          <a:xfrm>
            <a:off x="5486400" y="5334000"/>
            <a:ext cx="2819400" cy="381000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rebuchet MS" pitchFamily="34" charset="0"/>
              </a:rPr>
              <a:t>3% </a:t>
            </a:r>
            <a:r>
              <a:rPr lang="en-US" sz="2400" dirty="0" smtClean="0">
                <a:solidFill>
                  <a:schemeClr val="tx1"/>
                </a:solidFill>
                <a:latin typeface="Trebuchet MS" pitchFamily="34" charset="0"/>
              </a:rPr>
              <a:t>of code size</a:t>
            </a:r>
            <a:endParaRPr lang="en-US" sz="2400" b="1" i="1" dirty="0" smtClean="0">
              <a:solidFill>
                <a:srgbClr val="0033CC"/>
              </a:solidFill>
              <a:latin typeface="Trebuchet MS" pitchFamily="34" charset="0"/>
            </a:endParaRPr>
          </a:p>
        </p:txBody>
      </p:sp>
      <p:sp>
        <p:nvSpPr>
          <p:cNvPr id="9" name="Rounded Rectangle 8"/>
          <p:cNvSpPr/>
          <p:nvPr>
            <p:custDataLst>
              <p:tags r:id="rId5"/>
            </p:custDataLst>
          </p:nvPr>
        </p:nvSpPr>
        <p:spPr>
          <a:xfrm>
            <a:off x="3749842" y="6140116"/>
            <a:ext cx="914400" cy="33688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b="1" i="1" dirty="0" smtClean="0">
              <a:solidFill>
                <a:srgbClr val="0033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9468" y="1295400"/>
          <a:ext cx="5376532" cy="5212080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642732"/>
                <a:gridCol w="838200"/>
                <a:gridCol w="304800"/>
                <a:gridCol w="990600"/>
                <a:gridCol w="1600200"/>
              </a:tblGrid>
              <a:tr h="457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Lines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Hints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Time (sec)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  <a:cs typeface="Courier New" pitchFamily="49" charset="0"/>
                        </a:rPr>
                        <a:t>List-sort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Map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Redblack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29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Stablesort</a:t>
                      </a:r>
                      <a:endParaRPr lang="en-US" sz="20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Vec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87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BinHeap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122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SplayHeap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134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Malloc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71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Bdd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80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UnionFind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SubvSolve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264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20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  <a:cs typeface="Courier New" pitchFamily="49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1736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54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300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156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Structures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19468" y="1295400"/>
          <a:ext cx="5376532" cy="5212080"/>
        </p:xfrm>
        <a:graphic>
          <a:graphicData uri="http://schemas.openxmlformats.org/drawingml/2006/table">
            <a:tbl>
              <a:tblPr firstRow="1" lastRow="1">
                <a:tableStyleId>{3B4B98B0-60AC-42C2-AFA5-B58CD77FA1E5}</a:tableStyleId>
              </a:tblPr>
              <a:tblGrid>
                <a:gridCol w="1642732"/>
                <a:gridCol w="838200"/>
                <a:gridCol w="304800"/>
                <a:gridCol w="990600"/>
                <a:gridCol w="1600200"/>
              </a:tblGrid>
              <a:tr h="4572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Program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Lines</a:t>
                      </a:r>
                      <a:endParaRPr lang="en-US" sz="2400" b="1" dirty="0">
                        <a:solidFill>
                          <a:schemeClr val="accent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1" dirty="0">
                        <a:solidFill>
                          <a:srgbClr val="291BDF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Hints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accent1"/>
                          </a:solidFill>
                        </a:rPr>
                        <a:t>Time (sec)</a:t>
                      </a:r>
                      <a:endParaRPr lang="en-US" sz="2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  <a:cs typeface="Courier New" pitchFamily="49" charset="0"/>
                        </a:rPr>
                        <a:t>List-sort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111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7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</a:rPr>
                        <a:t>Map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98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Redblack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29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</a:rPr>
                        <a:t>Stablesort</a:t>
                      </a:r>
                      <a:endParaRPr lang="en-US" sz="2000" dirty="0" smtClean="0"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124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Vec</a:t>
                      </a:r>
                      <a:endParaRPr lang="en-US" sz="2000" dirty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87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BinHeap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122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SplayHeap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134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Malloc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71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Bdd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206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80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UnionFind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US" sz="2000" dirty="0" err="1" smtClean="0">
                          <a:latin typeface="Trebuchet MS" pitchFamily="34" charset="0"/>
                          <a:cs typeface="Courier New" pitchFamily="49" charset="0"/>
                        </a:rPr>
                        <a:t>SubvSolve</a:t>
                      </a:r>
                      <a:endParaRPr lang="en-US" sz="2000" dirty="0" smtClean="0">
                        <a:latin typeface="Trebuchet MS" pitchFamily="34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264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20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rebuchet MS" pitchFamily="34" charset="0"/>
                          <a:cs typeface="Courier New" pitchFamily="49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1736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54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300</a:t>
                      </a:r>
                      <a:endParaRPr lang="en-US" sz="2000" dirty="0">
                        <a:solidFill>
                          <a:schemeClr val="tx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1782624"/>
            <a:ext cx="8153400" cy="149397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733800"/>
            <a:ext cx="8153400" cy="2895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2703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Vec</a:t>
            </a:r>
            <a:r>
              <a:rPr lang="en-US" dirty="0" smtClean="0"/>
              <a:t>: Extensible Arrays (317 LOC)</a:t>
            </a:r>
            <a:endParaRPr lang="en-US" dirty="0"/>
          </a:p>
        </p:txBody>
      </p:sp>
      <p:sp>
        <p:nvSpPr>
          <p:cNvPr id="3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371600"/>
            <a:ext cx="8050924" cy="525780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b="0" dirty="0" smtClean="0">
                <a:solidFill>
                  <a:srgbClr val="000000"/>
                </a:solidFill>
              </a:rPr>
              <a:t>“Python-style” arrays for </a:t>
            </a:r>
            <a:r>
              <a:rPr lang="en-GB" sz="3600" b="0" dirty="0" err="1" smtClean="0">
                <a:solidFill>
                  <a:srgbClr val="000000"/>
                </a:solidFill>
              </a:rPr>
              <a:t>OCaml</a:t>
            </a:r>
            <a:endParaRPr lang="en-GB" sz="3600" b="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onsolas" pitchFamily="49" charset="0"/>
              </a:rPr>
              <a:t>	find, insert, delete, join </a:t>
            </a:r>
            <a:r>
              <a:rPr lang="en-GB" sz="3200" dirty="0" smtClean="0">
                <a:solidFill>
                  <a:srgbClr val="000000"/>
                </a:solidFill>
              </a:rPr>
              <a:t>etc. 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dirty="0" smtClean="0">
                <a:solidFill>
                  <a:srgbClr val="000000"/>
                </a:solidFill>
              </a:rPr>
              <a:t>	Efficiency via </a:t>
            </a:r>
            <a:r>
              <a:rPr lang="en-GB" sz="3600" b="1" dirty="0" smtClean="0">
                <a:solidFill>
                  <a:schemeClr val="accent1"/>
                </a:solidFill>
              </a:rPr>
              <a:t>balanced</a:t>
            </a:r>
            <a:r>
              <a:rPr lang="en-GB" sz="3600" dirty="0" smtClean="0">
                <a:solidFill>
                  <a:srgbClr val="000000"/>
                </a:solidFill>
              </a:rPr>
              <a:t> trees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b="1" dirty="0" smtClean="0">
                <a:solidFill>
                  <a:schemeClr val="accent1"/>
                </a:solidFill>
              </a:rPr>
              <a:t>Balanced</a:t>
            </a:r>
            <a:r>
              <a:rPr lang="en-GB" sz="3600" dirty="0" smtClean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dirty="0" smtClean="0">
                <a:solidFill>
                  <a:srgbClr val="000000"/>
                </a:solidFill>
              </a:rPr>
              <a:t>	Height difference between siblings ≤ 2</a:t>
            </a:r>
            <a:endParaRPr lang="en-GB" sz="14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3600" b="1" dirty="0" err="1" smtClean="0">
                <a:solidFill>
                  <a:srgbClr val="000000"/>
                </a:solidFill>
              </a:rPr>
              <a:t>Dsolve</a:t>
            </a:r>
            <a:r>
              <a:rPr lang="en-GB" sz="3600" dirty="0" smtClean="0">
                <a:solidFill>
                  <a:srgbClr val="000000"/>
                </a:solidFill>
              </a:rPr>
              <a:t> found balance violation</a:t>
            </a:r>
          </a:p>
        </p:txBody>
      </p:sp>
      <p:pic>
        <p:nvPicPr>
          <p:cNvPr id="4" name="Picture 3" descr="ladybug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25000" r="25000" b="16667"/>
          <a:stretch>
            <a:fillRect/>
          </a:stretch>
        </p:blipFill>
        <p:spPr>
          <a:xfrm>
            <a:off x="6934200" y="5165834"/>
            <a:ext cx="1463566" cy="146356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>
            <p:custDataLst>
              <p:tags r:id="rId1"/>
            </p:custDataLst>
          </p:nvPr>
        </p:nvSpPr>
        <p:spPr>
          <a:xfrm>
            <a:off x="2299136" y="5591502"/>
            <a:ext cx="4196255" cy="701566"/>
          </a:xfrm>
          <a:prstGeom prst="roundRect">
            <a:avLst/>
          </a:prstGeom>
          <a:solidFill>
            <a:srgbClr val="C00000">
              <a:alpha val="20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fatal off-by-one error</a:t>
            </a:r>
            <a:endParaRPr lang="en-US" sz="3600" baseline="-25000" dirty="0" smtClean="0">
              <a:solidFill>
                <a:schemeClr val="tx1"/>
              </a:solidFill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12954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ladybug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t="25000" r="25000" b="16667"/>
          <a:stretch>
            <a:fillRect/>
          </a:stretch>
        </p:blipFill>
        <p:spPr>
          <a:xfrm>
            <a:off x="4572000" y="3581400"/>
            <a:ext cx="934997" cy="934997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65924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Recursive Rebalance</a:t>
            </a:r>
            <a:endParaRPr lang="en-US" dirty="0"/>
          </a:p>
        </p:txBody>
      </p:sp>
    </p:spTree>
  </p:cSld>
  <p:clrMapOvr>
    <a:masterClrMapping/>
  </p:clrMapOvr>
  <p:transition advTm="10063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Debugging via Inference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447800"/>
            <a:ext cx="7625255" cy="50292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400" dirty="0" smtClean="0">
                <a:solidFill>
                  <a:srgbClr val="000000"/>
                </a:solidFill>
              </a:rPr>
              <a:t>Using </a:t>
            </a:r>
            <a:r>
              <a:rPr lang="en-GB" sz="4400" b="1" dirty="0" err="1" smtClean="0">
                <a:solidFill>
                  <a:srgbClr val="000000"/>
                </a:solidFill>
              </a:rPr>
              <a:t>Dsolve</a:t>
            </a:r>
            <a:r>
              <a:rPr lang="en-GB" sz="4400" dirty="0" smtClean="0">
                <a:solidFill>
                  <a:srgbClr val="000000"/>
                </a:solidFill>
              </a:rPr>
              <a:t> we found 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400" b="1" dirty="0" smtClean="0">
                <a:solidFill>
                  <a:srgbClr val="000000"/>
                </a:solidFill>
              </a:rPr>
              <a:t>	</a:t>
            </a:r>
            <a:r>
              <a:rPr lang="en-GB" sz="4400" b="1" dirty="0" smtClean="0">
                <a:solidFill>
                  <a:schemeClr val="accent1"/>
                </a:solidFill>
              </a:rPr>
              <a:t>Where</a:t>
            </a:r>
            <a:r>
              <a:rPr lang="en-GB" sz="4400" dirty="0" smtClean="0">
                <a:solidFill>
                  <a:srgbClr val="000000"/>
                </a:solidFill>
              </a:rPr>
              <a:t> imbalance occurred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400" dirty="0" smtClean="0">
                <a:solidFill>
                  <a:srgbClr val="000000"/>
                </a:solidFill>
              </a:rPr>
              <a:t>	(specific path conditions)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400" b="1" dirty="0" smtClean="0">
                <a:solidFill>
                  <a:srgbClr val="000000"/>
                </a:solidFill>
              </a:rPr>
              <a:t>	</a:t>
            </a:r>
            <a:r>
              <a:rPr lang="en-GB" sz="4400" b="1" dirty="0" smtClean="0">
                <a:solidFill>
                  <a:schemeClr val="accent1"/>
                </a:solidFill>
              </a:rPr>
              <a:t>How</a:t>
            </a:r>
            <a:r>
              <a:rPr lang="en-GB" sz="4400" dirty="0" smtClean="0">
                <a:solidFill>
                  <a:srgbClr val="000000"/>
                </a:solidFill>
              </a:rPr>
              <a:t> imbalance occurred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4400" dirty="0" smtClean="0">
                <a:solidFill>
                  <a:srgbClr val="000000"/>
                </a:solidFill>
              </a:rPr>
              <a:t>	(left tree off by up to 4)</a:t>
            </a:r>
            <a:endParaRPr lang="en-US" sz="4400" dirty="0" smtClean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400" dirty="0" smtClean="0">
                <a:solidFill>
                  <a:srgbClr val="000000"/>
                </a:solidFill>
              </a:rPr>
              <a:t>Leading to </a:t>
            </a:r>
            <a:r>
              <a:rPr lang="en-US" sz="4400" b="1" dirty="0" smtClean="0">
                <a:solidFill>
                  <a:schemeClr val="accent1"/>
                </a:solidFill>
              </a:rPr>
              <a:t>test </a:t>
            </a:r>
            <a:r>
              <a:rPr lang="en-US" sz="4400" dirty="0" smtClean="0">
                <a:solidFill>
                  <a:srgbClr val="000000"/>
                </a:solidFill>
              </a:rPr>
              <a:t>and </a:t>
            </a:r>
            <a:r>
              <a:rPr lang="en-US" sz="4400" b="1" dirty="0" smtClean="0">
                <a:solidFill>
                  <a:schemeClr val="accent1"/>
                </a:solidFill>
              </a:rPr>
              <a:t>fix</a:t>
            </a:r>
            <a:endParaRPr lang="en-GB" sz="4400" b="1" dirty="0" smtClean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2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0136" y="5029200"/>
            <a:ext cx="8404319" cy="719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15" y="1447800"/>
            <a:ext cx="8937440" cy="47767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Contributions</a:t>
            </a:r>
            <a:endParaRPr lang="en-US" sz="4800" b="1" dirty="0" smtClean="0">
              <a:solidFill>
                <a:srgbClr val="0033CC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9900"/>
                </a:solidFill>
              </a:rPr>
              <a:t>Structures</a:t>
            </a:r>
          </a:p>
          <a:p>
            <a:pPr>
              <a:buClr>
                <a:schemeClr val="tx1"/>
              </a:buClr>
            </a:pPr>
            <a:r>
              <a:rPr lang="en-US" sz="4800" b="1" dirty="0" smtClean="0">
                <a:solidFill>
                  <a:srgbClr val="0033CC"/>
                </a:solidFill>
              </a:rPr>
              <a:t>Refined </a:t>
            </a: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33CC"/>
                </a:solidFill>
              </a:rPr>
              <a:t>Data</a:t>
            </a:r>
            <a:r>
              <a:rPr lang="en-US" sz="4800" b="1" dirty="0" smtClean="0">
                <a:solidFill>
                  <a:srgbClr val="009900"/>
                </a:solidFill>
              </a:rPr>
              <a:t> Structures</a:t>
            </a:r>
          </a:p>
          <a:p>
            <a:pPr>
              <a:buClr>
                <a:schemeClr val="tx1"/>
              </a:buClr>
            </a:pPr>
            <a:r>
              <a:rPr lang="en-US" sz="4800" dirty="0" smtClean="0"/>
              <a:t>Expressiveness</a:t>
            </a:r>
          </a:p>
          <a:p>
            <a:r>
              <a:rPr lang="en-US" sz="4800" dirty="0" smtClean="0"/>
              <a:t>Results</a:t>
            </a:r>
          </a:p>
        </p:txBody>
      </p:sp>
    </p:spTree>
  </p:cSld>
  <p:clrMapOvr>
    <a:masterClrMapping/>
  </p:clrMapOvr>
  <p:transition advTm="31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737" y="-3810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52400" y="2514600"/>
            <a:ext cx="8839200" cy="2286000"/>
          </a:xfrm>
          <a:prstGeom prst="roundRect">
            <a:avLst/>
          </a:prstGeom>
          <a:solidFill>
            <a:schemeClr val="tx1">
              <a:lumMod val="75000"/>
              <a:lumOff val="25000"/>
              <a:alpha val="83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-228600" y="2590800"/>
            <a:ext cx="9639300" cy="12060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http://pho.ucsd.edu/liquid</a:t>
            </a: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295400" y="3823138"/>
            <a:ext cx="6934200" cy="8250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</a:rPr>
              <a:t>source, papers, demo, etc.</a:t>
            </a:r>
          </a:p>
        </p:txBody>
      </p:sp>
    </p:spTree>
  </p:cSld>
  <p:clrMapOvr>
    <a:masterClrMapping/>
  </p:clrMapOvr>
  <p:transition spd="med" advTm="6437"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61026" y="4343400"/>
            <a:ext cx="2582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291BDF"/>
                </a:solidFill>
              </a:rPr>
              <a:t>Data</a:t>
            </a:r>
            <a:r>
              <a:rPr lang="en-US" sz="3200" dirty="0" smtClean="0">
                <a:solidFill>
                  <a:srgbClr val="291BDF"/>
                </a:solidFill>
              </a:rPr>
              <a:t> </a:t>
            </a:r>
            <a:r>
              <a:rPr lang="en-US" sz="3200" dirty="0" smtClean="0"/>
              <a:t>Precision</a:t>
            </a:r>
          </a:p>
        </p:txBody>
      </p:sp>
      <p:sp>
        <p:nvSpPr>
          <p:cNvPr id="19" name="Rounded Rectangle 18"/>
          <p:cNvSpPr/>
          <p:nvPr>
            <p:custDataLst>
              <p:tags r:id="rId2"/>
            </p:custDataLst>
          </p:nvPr>
        </p:nvSpPr>
        <p:spPr>
          <a:xfrm>
            <a:off x="5008418" y="1882712"/>
            <a:ext cx="2687782" cy="1622488"/>
          </a:xfrm>
          <a:prstGeom prst="round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Types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>
            <p:custDataLst>
              <p:tags r:id="rId3"/>
            </p:custDataLst>
          </p:nvPr>
        </p:nvSpPr>
        <p:spPr>
          <a:xfrm>
            <a:off x="1737019" y="1882712"/>
            <a:ext cx="2682581" cy="1600200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smtClean="0">
                <a:solidFill>
                  <a:schemeClr val="tx1"/>
                </a:solidFill>
              </a:rPr>
              <a:t>Predicates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4343400"/>
            <a:ext cx="3503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Lifting to</a:t>
            </a:r>
            <a:r>
              <a:rPr lang="en-US" sz="3200" b="1" dirty="0" smtClean="0">
                <a:solidFill>
                  <a:srgbClr val="009900"/>
                </a:solidFill>
              </a:rPr>
              <a:t> Structures</a:t>
            </a:r>
            <a:endParaRPr lang="en-US" sz="3200" dirty="0" smtClean="0"/>
          </a:p>
        </p:txBody>
      </p:sp>
      <p:cxnSp>
        <p:nvCxnSpPr>
          <p:cNvPr id="26" name="Straight Arrow Connector 25"/>
          <p:cNvCxnSpPr/>
          <p:nvPr>
            <p:custDataLst>
              <p:tags r:id="rId4"/>
            </p:custDataLst>
          </p:nvPr>
        </p:nvCxnSpPr>
        <p:spPr>
          <a:xfrm rot="10800000">
            <a:off x="990600" y="5181600"/>
            <a:ext cx="7315200" cy="1588"/>
          </a:xfrm>
          <a:prstGeom prst="straightConnector1">
            <a:avLst/>
          </a:prstGeom>
          <a:ln w="25400">
            <a:solidFill>
              <a:schemeClr val="accent1">
                <a:shade val="95000"/>
                <a:satMod val="105000"/>
                <a:alpha val="3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85800" y="509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Verification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223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</p:spTree>
    <p:custDataLst>
      <p:tags r:id="rId1"/>
    </p:custDataLst>
  </p:cSld>
  <p:clrMapOvr>
    <a:masterClrMapping/>
  </p:clrMapOvr>
  <p:transition advTm="2606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>
            <p:custDataLst>
              <p:tags r:id="rId1"/>
            </p:custDataLst>
          </p:nvPr>
        </p:nvSpPr>
        <p:spPr>
          <a:xfrm>
            <a:off x="570606" y="3799367"/>
            <a:ext cx="2395870" cy="52808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>
            <p:custDataLst>
              <p:tags r:id="rId2"/>
            </p:custDataLst>
          </p:nvPr>
        </p:nvSpPr>
        <p:spPr>
          <a:xfrm>
            <a:off x="570606" y="5491716"/>
            <a:ext cx="2757378" cy="52808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(Finite) </a:t>
            </a:r>
            <a:r>
              <a:rPr lang="en-US" b="1" dirty="0" smtClean="0">
                <a:solidFill>
                  <a:srgbClr val="009900"/>
                </a:solidFill>
              </a:rPr>
              <a:t>Maps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7181850" y="1400175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1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6" name="Oval 5"/>
          <p:cNvSpPr/>
          <p:nvPr>
            <p:custDataLst>
              <p:tags r:id="rId5"/>
            </p:custDataLst>
          </p:nvPr>
        </p:nvSpPr>
        <p:spPr>
          <a:xfrm>
            <a:off x="6534150" y="20955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2</a:t>
            </a:r>
          </a:p>
        </p:txBody>
      </p:sp>
      <p:sp>
        <p:nvSpPr>
          <p:cNvPr id="7" name="Oval 6"/>
          <p:cNvSpPr/>
          <p:nvPr>
            <p:custDataLst>
              <p:tags r:id="rId6"/>
            </p:custDataLst>
          </p:nvPr>
        </p:nvSpPr>
        <p:spPr>
          <a:xfrm>
            <a:off x="7829550" y="20955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4</a:t>
            </a:r>
          </a:p>
        </p:txBody>
      </p:sp>
      <p:sp>
        <p:nvSpPr>
          <p:cNvPr id="8" name="Oval 7"/>
          <p:cNvSpPr/>
          <p:nvPr>
            <p:custDataLst>
              <p:tags r:id="rId7"/>
            </p:custDataLst>
          </p:nvPr>
        </p:nvSpPr>
        <p:spPr>
          <a:xfrm>
            <a:off x="7191375" y="20955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3</a:t>
            </a:r>
          </a:p>
        </p:txBody>
      </p:sp>
      <p:sp>
        <p:nvSpPr>
          <p:cNvPr id="9" name="Oval 8"/>
          <p:cNvSpPr/>
          <p:nvPr>
            <p:custDataLst>
              <p:tags r:id="rId8"/>
            </p:custDataLst>
          </p:nvPr>
        </p:nvSpPr>
        <p:spPr>
          <a:xfrm>
            <a:off x="7181850" y="2743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5</a:t>
            </a: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>
            <p:custDataLst>
              <p:tags r:id="rId9"/>
            </p:custDataLst>
          </p:nvPr>
        </p:nvCxnSpPr>
        <p:spPr>
          <a:xfrm rot="5400000">
            <a:off x="6796088" y="1653941"/>
            <a:ext cx="370121" cy="512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8" idx="0"/>
          </p:cNvCxnSpPr>
          <p:nvPr>
            <p:custDataLst>
              <p:tags r:id="rId10"/>
            </p:custDataLst>
          </p:nvPr>
        </p:nvCxnSpPr>
        <p:spPr>
          <a:xfrm rot="16200000" flipH="1">
            <a:off x="7219950" y="1933574"/>
            <a:ext cx="3143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5"/>
            <a:endCxn id="9" idx="1"/>
          </p:cNvCxnSpPr>
          <p:nvPr>
            <p:custDataLst>
              <p:tags r:id="rId11"/>
            </p:custDataLst>
          </p:nvPr>
        </p:nvCxnSpPr>
        <p:spPr>
          <a:xfrm rot="16200000" flipH="1">
            <a:off x="6859354" y="2420704"/>
            <a:ext cx="378292" cy="37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7" idx="0"/>
          </p:cNvCxnSpPr>
          <p:nvPr>
            <p:custDataLst>
              <p:tags r:id="rId12"/>
            </p:custDataLst>
          </p:nvPr>
        </p:nvCxnSpPr>
        <p:spPr>
          <a:xfrm rot="16200000" flipH="1">
            <a:off x="7578492" y="1653941"/>
            <a:ext cx="370121" cy="512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4"/>
            <a:endCxn id="9" idx="0"/>
          </p:cNvCxnSpPr>
          <p:nvPr>
            <p:custDataLst>
              <p:tags r:id="rId13"/>
            </p:custDataLst>
          </p:nvPr>
        </p:nvCxnSpPr>
        <p:spPr>
          <a:xfrm rot="5400000">
            <a:off x="7243763" y="2605088"/>
            <a:ext cx="2667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9" idx="7"/>
          </p:cNvCxnSpPr>
          <p:nvPr>
            <p:custDataLst>
              <p:tags r:id="rId14"/>
            </p:custDataLst>
          </p:nvPr>
        </p:nvCxnSpPr>
        <p:spPr>
          <a:xfrm rot="5400000">
            <a:off x="7507054" y="2420704"/>
            <a:ext cx="378292" cy="37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Vertical Scroll 17"/>
          <p:cNvSpPr/>
          <p:nvPr>
            <p:custDataLst>
              <p:tags r:id="rId15"/>
            </p:custDataLst>
          </p:nvPr>
        </p:nvSpPr>
        <p:spPr>
          <a:xfrm>
            <a:off x="5755757" y="3005468"/>
            <a:ext cx="3313816" cy="738969"/>
          </a:xfrm>
          <a:prstGeom prst="verticalScroll">
            <a:avLst>
              <a:gd name="adj" fmla="val 14586"/>
            </a:avLst>
          </a:prstGeom>
          <a:noFill/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400" baseline="-25000" dirty="0" smtClean="0">
                <a:solidFill>
                  <a:prstClr val="black"/>
                </a:solidFill>
                <a:latin typeface="Consolas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.succs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=[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400" baseline="-25000" dirty="0" smtClean="0">
                <a:solidFill>
                  <a:prstClr val="black"/>
                </a:solidFill>
                <a:latin typeface="Consolas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;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400" baseline="-25000" dirty="0" smtClean="0">
                <a:solidFill>
                  <a:prstClr val="black"/>
                </a:solidFill>
                <a:latin typeface="Consolas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;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400" baseline="-25000" dirty="0" smtClean="0">
                <a:solidFill>
                  <a:prstClr val="black"/>
                </a:solidFill>
                <a:latin typeface="Consolas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]</a:t>
            </a: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570862" y="1981200"/>
            <a:ext cx="4383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(node,</a:t>
            </a:r>
            <a:r>
              <a:rPr lang="en-US" sz="140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node</a:t>
            </a:r>
            <a:r>
              <a:rPr lang="en-US" sz="1200" dirty="0" smtClean="0">
                <a:solidFill>
                  <a:srgbClr val="009900"/>
                </a:solidFill>
                <a:latin typeface="Consolas" pitchFamily="49" charset="0"/>
              </a:rPr>
              <a:t> 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list) Map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6" name="Rounded Rectangle 25"/>
          <p:cNvSpPr/>
          <p:nvPr>
            <p:custDataLst>
              <p:tags r:id="rId17"/>
            </p:custDataLst>
          </p:nvPr>
        </p:nvSpPr>
        <p:spPr>
          <a:xfrm>
            <a:off x="6195237" y="3801583"/>
            <a:ext cx="2076896" cy="52808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>
            <p:custDataLst>
              <p:tags r:id="rId18"/>
            </p:custDataLst>
          </p:nvPr>
        </p:nvSpPr>
        <p:spPr>
          <a:xfrm>
            <a:off x="6195237" y="3790950"/>
            <a:ext cx="2643963" cy="55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Field Read/Get</a:t>
            </a:r>
          </a:p>
        </p:txBody>
      </p:sp>
      <p:sp>
        <p:nvSpPr>
          <p:cNvPr id="29" name="Rounded Rectangle 28"/>
          <p:cNvSpPr/>
          <p:nvPr>
            <p:custDataLst>
              <p:tags r:id="rId19"/>
            </p:custDataLst>
          </p:nvPr>
        </p:nvSpPr>
        <p:spPr>
          <a:xfrm>
            <a:off x="6195237" y="5497033"/>
            <a:ext cx="2119423" cy="528084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>
            <p:custDataLst>
              <p:tags r:id="rId20"/>
            </p:custDataLst>
          </p:nvPr>
        </p:nvSpPr>
        <p:spPr>
          <a:xfrm>
            <a:off x="6195237" y="5486400"/>
            <a:ext cx="2643963" cy="55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Field Write/Set</a:t>
            </a:r>
          </a:p>
        </p:txBody>
      </p:sp>
      <p:sp>
        <p:nvSpPr>
          <p:cNvPr id="31" name="Vertical Scroll 30"/>
          <p:cNvSpPr/>
          <p:nvPr>
            <p:custDataLst>
              <p:tags r:id="rId21"/>
            </p:custDataLst>
          </p:nvPr>
        </p:nvSpPr>
        <p:spPr>
          <a:xfrm>
            <a:off x="6181064" y="4343400"/>
            <a:ext cx="2122964" cy="622007"/>
          </a:xfrm>
          <a:prstGeom prst="verticalScroll">
            <a:avLst>
              <a:gd name="adj" fmla="val 14586"/>
            </a:avLst>
          </a:prstGeom>
          <a:noFill/>
          <a:ln w="25400">
            <a:solidFill>
              <a:schemeClr val="accent1">
                <a:shade val="50000"/>
                <a:alpha val="2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n.succs</a:t>
            </a:r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</p:txBody>
      </p:sp>
      <p:sp>
        <p:nvSpPr>
          <p:cNvPr id="32" name="Vertical Scroll 31"/>
          <p:cNvSpPr/>
          <p:nvPr>
            <p:custDataLst>
              <p:tags r:id="rId22"/>
            </p:custDataLst>
          </p:nvPr>
        </p:nvSpPr>
        <p:spPr>
          <a:xfrm>
            <a:off x="6096000" y="6038850"/>
            <a:ext cx="2239926" cy="622007"/>
          </a:xfrm>
          <a:prstGeom prst="verticalScroll">
            <a:avLst>
              <a:gd name="adj" fmla="val 14586"/>
            </a:avLst>
          </a:prstGeom>
          <a:noFill/>
          <a:ln w="25400">
            <a:solidFill>
              <a:schemeClr val="accent1">
                <a:shade val="50000"/>
                <a:alpha val="2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err="1" smtClean="0">
                <a:solidFill>
                  <a:prstClr val="black"/>
                </a:solidFill>
                <a:latin typeface="Consolas" pitchFamily="49" charset="0"/>
              </a:rPr>
              <a:t>n.succs</a:t>
            </a:r>
            <a:r>
              <a:rPr lang="en-US" sz="10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:=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e</a:t>
            </a:r>
          </a:p>
        </p:txBody>
      </p:sp>
      <p:sp>
        <p:nvSpPr>
          <p:cNvPr id="34" name="Rectangle 33"/>
          <p:cNvSpPr/>
          <p:nvPr>
            <p:custDataLst>
              <p:tags r:id="rId23"/>
            </p:custDataLst>
          </p:nvPr>
        </p:nvSpPr>
        <p:spPr>
          <a:xfrm>
            <a:off x="570606" y="5496580"/>
            <a:ext cx="2743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</a:rPr>
              <a:t>set</a:t>
            </a:r>
            <a:r>
              <a:rPr lang="en-US" sz="2800" dirty="0" smtClean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</a:rPr>
              <a:t>succs</a:t>
            </a:r>
            <a:r>
              <a:rPr lang="en-US" sz="2800" dirty="0" smtClean="0">
                <a:latin typeface="Consolas" pitchFamily="49" charset="0"/>
              </a:rPr>
              <a:t> n e</a:t>
            </a:r>
            <a:endParaRPr lang="en-US" dirty="0"/>
          </a:p>
        </p:txBody>
      </p:sp>
      <p:sp>
        <p:nvSpPr>
          <p:cNvPr id="35" name="Rectangle 34"/>
          <p:cNvSpPr/>
          <p:nvPr>
            <p:custDataLst>
              <p:tags r:id="rId24"/>
            </p:custDataLst>
          </p:nvPr>
        </p:nvSpPr>
        <p:spPr>
          <a:xfrm>
            <a:off x="570606" y="3810000"/>
            <a:ext cx="2743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onsolas" pitchFamily="49" charset="0"/>
              </a:rPr>
              <a:t>get</a:t>
            </a:r>
            <a:r>
              <a:rPr lang="en-US" sz="2800" dirty="0" smtClean="0">
                <a:solidFill>
                  <a:srgbClr val="00B050"/>
                </a:solidFill>
                <a:latin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</a:rPr>
              <a:t>succs</a:t>
            </a:r>
            <a:r>
              <a:rPr lang="en-US" sz="2800" dirty="0" smtClean="0">
                <a:latin typeface="Consolas" pitchFamily="49" charset="0"/>
              </a:rPr>
              <a:t> n</a:t>
            </a:r>
            <a:endParaRPr lang="en-US" dirty="0"/>
          </a:p>
        </p:txBody>
      </p:sp>
      <p:sp>
        <p:nvSpPr>
          <p:cNvPr id="39" name="Rounded Rectangle 38"/>
          <p:cNvSpPr/>
          <p:nvPr>
            <p:custDataLst>
              <p:tags r:id="rId25"/>
            </p:custDataLst>
          </p:nvPr>
        </p:nvSpPr>
        <p:spPr>
          <a:xfrm>
            <a:off x="2362200" y="2482700"/>
            <a:ext cx="843517" cy="334926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40" name="Rounded Rectangle 39"/>
          <p:cNvSpPr/>
          <p:nvPr>
            <p:custDataLst>
              <p:tags r:id="rId26"/>
            </p:custDataLst>
          </p:nvPr>
        </p:nvSpPr>
        <p:spPr>
          <a:xfrm>
            <a:off x="940980" y="2484474"/>
            <a:ext cx="659220" cy="334926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Key</a:t>
            </a:r>
          </a:p>
        </p:txBody>
      </p:sp>
      <p:cxnSp>
        <p:nvCxnSpPr>
          <p:cNvPr id="41" name="Straight Arrow Connector 40"/>
          <p:cNvCxnSpPr>
            <a:stCxn id="40" idx="3"/>
            <a:endCxn id="39" idx="1"/>
          </p:cNvCxnSpPr>
          <p:nvPr>
            <p:custDataLst>
              <p:tags r:id="rId27"/>
            </p:custDataLst>
          </p:nvPr>
        </p:nvCxnSpPr>
        <p:spPr>
          <a:xfrm flipV="1">
            <a:off x="1600200" y="2650163"/>
            <a:ext cx="762000" cy="17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18" grpId="0"/>
      <p:bldP spid="23" grpId="0"/>
      <p:bldP spid="26" grpId="0" animBg="1"/>
      <p:bldP spid="26" grpId="1" animBg="1"/>
      <p:bldP spid="27" grpId="0"/>
      <p:bldP spid="29" grpId="0" animBg="1"/>
      <p:bldP spid="30" grpId="0"/>
      <p:bldP spid="31" grpId="0" animBg="1"/>
      <p:bldP spid="32" grpId="0" animBg="1"/>
      <p:bldP spid="34" grpId="0"/>
      <p:bldP spid="35" grpId="0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0136" y="1455405"/>
            <a:ext cx="8229600" cy="719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15" y="1447800"/>
            <a:ext cx="8937440" cy="477671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Contributions</a:t>
            </a:r>
            <a:endParaRPr lang="en-US" sz="4800" b="1" dirty="0" smtClean="0"/>
          </a:p>
          <a:p>
            <a:pPr>
              <a:buClr>
                <a:schemeClr val="tx1"/>
              </a:buClr>
            </a:pP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9900"/>
                </a:solidFill>
              </a:rPr>
              <a:t>Structures</a:t>
            </a:r>
          </a:p>
          <a:p>
            <a:pPr>
              <a:buClr>
                <a:schemeClr val="tx1"/>
              </a:buClr>
            </a:pPr>
            <a:r>
              <a:rPr lang="en-US" sz="4800" b="1" dirty="0" smtClean="0">
                <a:solidFill>
                  <a:srgbClr val="0033CC"/>
                </a:solidFill>
              </a:rPr>
              <a:t>Refined</a:t>
            </a:r>
            <a:r>
              <a:rPr lang="en-US" sz="4800" dirty="0" smtClean="0"/>
              <a:t> </a:t>
            </a: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/>
              <a:t> &amp; </a:t>
            </a:r>
            <a:r>
              <a:rPr lang="en-US" sz="4800" b="1" dirty="0" smtClean="0">
                <a:solidFill>
                  <a:srgbClr val="0033CC"/>
                </a:solidFill>
              </a:rPr>
              <a:t>Data</a:t>
            </a:r>
            <a:r>
              <a:rPr lang="en-US" sz="4800" b="1" dirty="0" smtClean="0">
                <a:solidFill>
                  <a:srgbClr val="009900"/>
                </a:solidFill>
              </a:rPr>
              <a:t> Structures</a:t>
            </a:r>
          </a:p>
          <a:p>
            <a:r>
              <a:rPr lang="en-US" sz="4800" dirty="0" smtClean="0"/>
              <a:t>Expressiveness</a:t>
            </a:r>
          </a:p>
          <a:p>
            <a:r>
              <a:rPr lang="en-US" sz="4800" dirty="0" smtClean="0"/>
              <a:t>Results</a:t>
            </a:r>
          </a:p>
        </p:txBody>
      </p:sp>
    </p:spTree>
    <p:custDataLst>
      <p:tags r:id="rId1"/>
    </p:custDataLst>
  </p:cSld>
  <p:clrMapOvr>
    <a:masterClrMapping/>
  </p:clrMapOvr>
  <p:transition advTm="43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00191 0.1354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91BDF"/>
                </a:solidFill>
              </a:rPr>
              <a:t>Refined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9900"/>
                </a:solidFill>
              </a:rPr>
              <a:t>Maps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5" name="Oval 4"/>
          <p:cNvSpPr/>
          <p:nvPr>
            <p:custDataLst>
              <p:tags r:id="rId2"/>
            </p:custDataLst>
          </p:nvPr>
        </p:nvSpPr>
        <p:spPr>
          <a:xfrm>
            <a:off x="7181850" y="1400175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1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6" name="Oval 5"/>
          <p:cNvSpPr/>
          <p:nvPr>
            <p:custDataLst>
              <p:tags r:id="rId3"/>
            </p:custDataLst>
          </p:nvPr>
        </p:nvSpPr>
        <p:spPr>
          <a:xfrm>
            <a:off x="6534150" y="20955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2</a:t>
            </a:r>
          </a:p>
        </p:txBody>
      </p:sp>
      <p:sp>
        <p:nvSpPr>
          <p:cNvPr id="7" name="Oval 6"/>
          <p:cNvSpPr/>
          <p:nvPr>
            <p:custDataLst>
              <p:tags r:id="rId4"/>
            </p:custDataLst>
          </p:nvPr>
        </p:nvSpPr>
        <p:spPr>
          <a:xfrm>
            <a:off x="7829550" y="20955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4</a:t>
            </a:r>
          </a:p>
        </p:txBody>
      </p:sp>
      <p:sp>
        <p:nvSpPr>
          <p:cNvPr id="8" name="Oval 7"/>
          <p:cNvSpPr/>
          <p:nvPr>
            <p:custDataLst>
              <p:tags r:id="rId5"/>
            </p:custDataLst>
          </p:nvPr>
        </p:nvSpPr>
        <p:spPr>
          <a:xfrm>
            <a:off x="7191375" y="20955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3</a:t>
            </a:r>
          </a:p>
        </p:txBody>
      </p:sp>
      <p:sp>
        <p:nvSpPr>
          <p:cNvPr id="9" name="Oval 8"/>
          <p:cNvSpPr/>
          <p:nvPr>
            <p:custDataLst>
              <p:tags r:id="rId6"/>
            </p:custDataLst>
          </p:nvPr>
        </p:nvSpPr>
        <p:spPr>
          <a:xfrm>
            <a:off x="7181850" y="2743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r>
              <a:rPr lang="en-US" sz="2400" dirty="0" smtClean="0">
                <a:latin typeface="Consolas" pitchFamily="49" charset="0"/>
              </a:rPr>
              <a:t>5</a:t>
            </a: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>
            <p:custDataLst>
              <p:tags r:id="rId7"/>
            </p:custDataLst>
          </p:nvPr>
        </p:nvCxnSpPr>
        <p:spPr>
          <a:xfrm rot="5400000">
            <a:off x="6796088" y="1653941"/>
            <a:ext cx="370121" cy="512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4"/>
            <a:endCxn id="8" idx="0"/>
          </p:cNvCxnSpPr>
          <p:nvPr>
            <p:custDataLst>
              <p:tags r:id="rId8"/>
            </p:custDataLst>
          </p:nvPr>
        </p:nvCxnSpPr>
        <p:spPr>
          <a:xfrm rot="16200000" flipH="1">
            <a:off x="7219950" y="1933574"/>
            <a:ext cx="3143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5"/>
            <a:endCxn id="9" idx="1"/>
          </p:cNvCxnSpPr>
          <p:nvPr>
            <p:custDataLst>
              <p:tags r:id="rId9"/>
            </p:custDataLst>
          </p:nvPr>
        </p:nvCxnSpPr>
        <p:spPr>
          <a:xfrm rot="16200000" flipH="1">
            <a:off x="6859354" y="2420704"/>
            <a:ext cx="378292" cy="37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5"/>
            <a:endCxn id="7" idx="0"/>
          </p:cNvCxnSpPr>
          <p:nvPr>
            <p:custDataLst>
              <p:tags r:id="rId10"/>
            </p:custDataLst>
          </p:nvPr>
        </p:nvCxnSpPr>
        <p:spPr>
          <a:xfrm rot="16200000" flipH="1">
            <a:off x="7578492" y="1653941"/>
            <a:ext cx="370121" cy="512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4"/>
            <a:endCxn id="9" idx="0"/>
          </p:cNvCxnSpPr>
          <p:nvPr>
            <p:custDataLst>
              <p:tags r:id="rId11"/>
            </p:custDataLst>
          </p:nvPr>
        </p:nvCxnSpPr>
        <p:spPr>
          <a:xfrm rot="5400000">
            <a:off x="7243763" y="2605088"/>
            <a:ext cx="266700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9" idx="7"/>
          </p:cNvCxnSpPr>
          <p:nvPr>
            <p:custDataLst>
              <p:tags r:id="rId12"/>
            </p:custDataLst>
          </p:nvPr>
        </p:nvCxnSpPr>
        <p:spPr>
          <a:xfrm rot="5400000">
            <a:off x="7507054" y="2420704"/>
            <a:ext cx="378292" cy="378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>
            <p:custDataLst>
              <p:tags r:id="rId13"/>
            </p:custDataLst>
          </p:nvPr>
        </p:nvSpPr>
        <p:spPr>
          <a:xfrm>
            <a:off x="570862" y="1981200"/>
            <a:ext cx="4383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(node,</a:t>
            </a:r>
            <a:r>
              <a:rPr lang="en-US" sz="1400" dirty="0" smtClean="0">
                <a:solidFill>
                  <a:srgbClr val="009900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node</a:t>
            </a:r>
            <a:r>
              <a:rPr lang="en-US" sz="1200" dirty="0" smtClean="0">
                <a:solidFill>
                  <a:srgbClr val="009900"/>
                </a:solidFill>
                <a:latin typeface="Consolas" pitchFamily="49" charset="0"/>
              </a:rPr>
              <a:t> 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list) Map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3" name="Rectangle 32"/>
          <p:cNvSpPr/>
          <p:nvPr>
            <p:custDataLst>
              <p:tags r:id="rId14"/>
            </p:custDataLst>
          </p:nvPr>
        </p:nvSpPr>
        <p:spPr>
          <a:xfrm>
            <a:off x="565299" y="1991380"/>
            <a:ext cx="59524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nsolas" pitchFamily="49" charset="0"/>
              </a:rPr>
              <a:t>(</a:t>
            </a:r>
            <a:r>
              <a:rPr lang="en-US" sz="2800" b="1" i="1" dirty="0" smtClean="0">
                <a:solidFill>
                  <a:srgbClr val="291BDF"/>
                </a:solidFill>
              </a:rPr>
              <a:t>n: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node</a:t>
            </a:r>
            <a:r>
              <a:rPr lang="en-US" sz="2800" dirty="0" smtClean="0">
                <a:solidFill>
                  <a:srgbClr val="00B050"/>
                </a:solidFill>
                <a:latin typeface="Consolas" pitchFamily="49" charset="0"/>
              </a:rPr>
              <a:t>,</a:t>
            </a:r>
            <a:r>
              <a:rPr lang="en-US" sz="2800" dirty="0" smtClean="0">
                <a:latin typeface="Consolas" pitchFamily="49" charset="0"/>
              </a:rPr>
              <a:t>{</a:t>
            </a:r>
            <a:r>
              <a:rPr lang="en-US" sz="2800" b="1" i="1" dirty="0" smtClean="0">
                <a:solidFill>
                  <a:srgbClr val="291BDF"/>
                </a:solidFill>
              </a:rPr>
              <a:t>x</a:t>
            </a:r>
            <a:r>
              <a:rPr lang="en-US" sz="2800" b="1" dirty="0" smtClean="0">
                <a:solidFill>
                  <a:srgbClr val="291BDF"/>
                </a:solidFill>
              </a:rPr>
              <a:t>: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node</a:t>
            </a:r>
            <a:r>
              <a:rPr lang="en-US" sz="2800" dirty="0" smtClean="0">
                <a:latin typeface="Consolas" pitchFamily="49" charset="0"/>
              </a:rPr>
              <a:t>|</a:t>
            </a:r>
            <a:r>
              <a:rPr lang="en-US" sz="2800" b="1" i="1" dirty="0" smtClean="0">
                <a:solidFill>
                  <a:srgbClr val="291BDF"/>
                </a:solidFill>
                <a:latin typeface="Consolas" pitchFamily="49" charset="0"/>
              </a:rPr>
              <a:t>n&lt;x</a:t>
            </a:r>
            <a:r>
              <a:rPr lang="en-US" sz="2800" dirty="0" smtClean="0">
                <a:latin typeface="Consolas" pitchFamily="49" charset="0"/>
              </a:rPr>
              <a:t>}</a:t>
            </a:r>
            <a:r>
              <a:rPr lang="en-US" sz="1050" b="1" i="1" dirty="0" smtClean="0">
                <a:solidFill>
                  <a:srgbClr val="291BDF"/>
                </a:solidFill>
                <a:latin typeface="Consolas" pitchFamily="49" charset="0"/>
              </a:rPr>
              <a:t> </a:t>
            </a:r>
            <a:r>
              <a:rPr lang="en-US" sz="2800" dirty="0" smtClean="0">
                <a:solidFill>
                  <a:srgbClr val="009900"/>
                </a:solidFill>
                <a:latin typeface="Consolas" pitchFamily="49" charset="0"/>
              </a:rPr>
              <a:t>list) Map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38" name="Rounded Rectangle 37"/>
          <p:cNvSpPr/>
          <p:nvPr>
            <p:custDataLst>
              <p:tags r:id="rId15"/>
            </p:custDataLst>
          </p:nvPr>
        </p:nvSpPr>
        <p:spPr>
          <a:xfrm>
            <a:off x="1981200" y="4526370"/>
            <a:ext cx="1819274" cy="5048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P(x</a:t>
            </a:r>
            <a:r>
              <a:rPr lang="en-US" sz="2400" baseline="-25000" dirty="0" smtClean="0">
                <a:solidFill>
                  <a:schemeClr val="tx1"/>
                </a:solidFill>
                <a:latin typeface="Calibri"/>
              </a:rPr>
              <a:t>0</a:t>
            </a:r>
            <a:r>
              <a:rPr lang="en-US" sz="2400" dirty="0" smtClean="0">
                <a:solidFill>
                  <a:schemeClr val="tx1"/>
                </a:solidFill>
              </a:rPr>
              <a:t>), 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P(x</a:t>
            </a:r>
            <a:r>
              <a:rPr lang="en-US" sz="2400" baseline="-25000" dirty="0" smtClean="0">
                <a:solidFill>
                  <a:schemeClr val="tx1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),…</a:t>
            </a:r>
          </a:p>
        </p:txBody>
      </p:sp>
      <p:sp>
        <p:nvSpPr>
          <p:cNvPr id="39" name="Rounded Rectangle 38"/>
          <p:cNvSpPr/>
          <p:nvPr>
            <p:custDataLst>
              <p:tags r:id="rId16"/>
            </p:custDataLst>
          </p:nvPr>
        </p:nvSpPr>
        <p:spPr>
          <a:xfrm>
            <a:off x="4962524" y="4526371"/>
            <a:ext cx="1819275" cy="5143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x. P(x)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40" name="Elbow Connector 39"/>
          <p:cNvCxnSpPr>
            <a:stCxn id="38" idx="0"/>
            <a:endCxn id="39" idx="0"/>
          </p:cNvCxnSpPr>
          <p:nvPr>
            <p:custDataLst>
              <p:tags r:id="rId17"/>
            </p:custDataLst>
          </p:nvPr>
        </p:nvCxnSpPr>
        <p:spPr>
          <a:xfrm rot="16200000" flipH="1">
            <a:off x="4381498" y="3035708"/>
            <a:ext cx="1" cy="2981325"/>
          </a:xfrm>
          <a:prstGeom prst="bentConnector3">
            <a:avLst>
              <a:gd name="adj1" fmla="val -2286000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9" idx="2"/>
            <a:endCxn id="38" idx="2"/>
          </p:cNvCxnSpPr>
          <p:nvPr>
            <p:custDataLst>
              <p:tags r:id="rId18"/>
            </p:custDataLst>
          </p:nvPr>
        </p:nvCxnSpPr>
        <p:spPr>
          <a:xfrm rot="5400000" flipH="1">
            <a:off x="4376737" y="3545296"/>
            <a:ext cx="9526" cy="2981325"/>
          </a:xfrm>
          <a:prstGeom prst="bentConnector3">
            <a:avLst>
              <a:gd name="adj1" fmla="val -239974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>
            <p:custDataLst>
              <p:tags r:id="rId19"/>
            </p:custDataLst>
          </p:nvPr>
        </p:nvSpPr>
        <p:spPr>
          <a:xfrm>
            <a:off x="2838450" y="3697694"/>
            <a:ext cx="3048000" cy="44767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How to Generalize?</a:t>
            </a:r>
          </a:p>
        </p:txBody>
      </p:sp>
      <p:sp>
        <p:nvSpPr>
          <p:cNvPr id="43" name="Rounded Rectangle 42"/>
          <p:cNvSpPr/>
          <p:nvPr>
            <p:custDataLst>
              <p:tags r:id="rId20"/>
            </p:custDataLst>
          </p:nvPr>
        </p:nvSpPr>
        <p:spPr>
          <a:xfrm>
            <a:off x="2819400" y="5393143"/>
            <a:ext cx="3057525" cy="447676"/>
          </a:xfrm>
          <a:prstGeom prst="round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How to Instantiate?</a:t>
            </a:r>
          </a:p>
        </p:txBody>
      </p:sp>
      <p:sp>
        <p:nvSpPr>
          <p:cNvPr id="44" name="Rounded Rectangle 43"/>
          <p:cNvSpPr/>
          <p:nvPr>
            <p:custDataLst>
              <p:tags r:id="rId21"/>
            </p:custDataLst>
          </p:nvPr>
        </p:nvSpPr>
        <p:spPr>
          <a:xfrm>
            <a:off x="2468527" y="3657600"/>
            <a:ext cx="3827721" cy="5334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Refine poly-type for </a:t>
            </a:r>
            <a:r>
              <a:rPr lang="en-US" sz="2800" b="1" dirty="0" smtClean="0">
                <a:solidFill>
                  <a:schemeClr val="accent1"/>
                </a:solidFill>
              </a:rPr>
              <a:t>set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45" name="Rounded Rectangle 44"/>
          <p:cNvSpPr/>
          <p:nvPr>
            <p:custDataLst>
              <p:tags r:id="rId22"/>
            </p:custDataLst>
          </p:nvPr>
        </p:nvSpPr>
        <p:spPr>
          <a:xfrm>
            <a:off x="2441943" y="5360584"/>
            <a:ext cx="3785191" cy="5334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Refine poly-type for </a:t>
            </a:r>
            <a:r>
              <a:rPr lang="en-US" sz="2800" b="1" dirty="0" smtClean="0">
                <a:solidFill>
                  <a:schemeClr val="accent1"/>
                </a:solidFill>
              </a:rPr>
              <a:t>get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49" name="Rounded Rectangle 48"/>
          <p:cNvSpPr/>
          <p:nvPr>
            <p:custDataLst>
              <p:tags r:id="rId23"/>
            </p:custDataLst>
          </p:nvPr>
        </p:nvSpPr>
        <p:spPr>
          <a:xfrm>
            <a:off x="2144233" y="5330454"/>
            <a:ext cx="4368209" cy="5334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When</a:t>
            </a:r>
            <a:r>
              <a:rPr lang="en-US" sz="2800" b="1" dirty="0" smtClean="0">
                <a:solidFill>
                  <a:srgbClr val="4F81BD"/>
                </a:solidFill>
              </a:rPr>
              <a:t> getting</a:t>
            </a:r>
            <a:r>
              <a:rPr lang="en-US" sz="2800" dirty="0" smtClean="0">
                <a:solidFill>
                  <a:prstClr val="black"/>
                </a:solidFill>
              </a:rPr>
              <a:t> data </a:t>
            </a:r>
            <a:r>
              <a:rPr lang="en-US" sz="2800" b="1" dirty="0" smtClean="0">
                <a:solidFill>
                  <a:srgbClr val="4F81BD"/>
                </a:solidFill>
              </a:rPr>
              <a:t>from</a:t>
            </a:r>
            <a:r>
              <a:rPr lang="en-US" sz="2800" dirty="0" smtClean="0">
                <a:solidFill>
                  <a:prstClr val="black"/>
                </a:solidFill>
              </a:rPr>
              <a:t> key</a:t>
            </a:r>
            <a:endParaRPr lang="en-US" sz="2800" i="1" dirty="0" smtClean="0">
              <a:solidFill>
                <a:prstClr val="black"/>
              </a:solidFill>
              <a:latin typeface="Consolas" pitchFamily="49" charset="0"/>
            </a:endParaRPr>
          </a:p>
        </p:txBody>
      </p:sp>
      <p:sp>
        <p:nvSpPr>
          <p:cNvPr id="50" name="Rounded Rectangle 49"/>
          <p:cNvSpPr/>
          <p:nvPr>
            <p:custDataLst>
              <p:tags r:id="rId24"/>
            </p:custDataLst>
          </p:nvPr>
        </p:nvSpPr>
        <p:spPr>
          <a:xfrm>
            <a:off x="2383465" y="3664687"/>
            <a:ext cx="4017335" cy="5334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When</a:t>
            </a:r>
            <a:r>
              <a:rPr lang="en-US" sz="2800" b="1" dirty="0" smtClean="0">
                <a:solidFill>
                  <a:srgbClr val="4F81BD"/>
                </a:solidFill>
              </a:rPr>
              <a:t> setting</a:t>
            </a:r>
            <a:r>
              <a:rPr lang="en-US" sz="2800" dirty="0" smtClean="0">
                <a:solidFill>
                  <a:prstClr val="black"/>
                </a:solidFill>
              </a:rPr>
              <a:t> key </a:t>
            </a:r>
            <a:r>
              <a:rPr lang="en-US" sz="2800" b="1" dirty="0" smtClean="0">
                <a:solidFill>
                  <a:srgbClr val="4F81BD"/>
                </a:solidFill>
              </a:rPr>
              <a:t>to</a:t>
            </a:r>
            <a:r>
              <a:rPr lang="en-US" sz="2800" dirty="0" smtClean="0">
                <a:solidFill>
                  <a:prstClr val="black"/>
                </a:solidFill>
              </a:rPr>
              <a:t> data</a:t>
            </a:r>
            <a:endParaRPr lang="en-US" sz="2800" i="1" dirty="0" smtClean="0">
              <a:solidFill>
                <a:prstClr val="black"/>
              </a:solidFill>
              <a:latin typeface="Consolas" pitchFamily="49" charset="0"/>
            </a:endParaRPr>
          </a:p>
        </p:txBody>
      </p:sp>
      <p:sp>
        <p:nvSpPr>
          <p:cNvPr id="52" name="Rounded Rectangle 51"/>
          <p:cNvSpPr/>
          <p:nvPr>
            <p:custDataLst>
              <p:tags r:id="rId25"/>
            </p:custDataLst>
          </p:nvPr>
        </p:nvSpPr>
        <p:spPr>
          <a:xfrm>
            <a:off x="650358" y="2590800"/>
            <a:ext cx="239764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lvl="0"/>
            <a:r>
              <a:rPr lang="en-US" sz="2800" dirty="0" smtClean="0">
                <a:solidFill>
                  <a:prstClr val="black"/>
                </a:solidFill>
              </a:rPr>
              <a:t>Acyclic Graph!</a:t>
            </a:r>
            <a:endParaRPr lang="en-US" sz="2800" i="1" dirty="0" smtClean="0">
              <a:solidFill>
                <a:prstClr val="black"/>
              </a:solidFill>
              <a:latin typeface="Consolas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8" grpId="0" animBg="1"/>
      <p:bldP spid="43" grpId="0" animBg="1"/>
      <p:bldP spid="44" grpId="0" animBg="1"/>
      <p:bldP spid="45" grpId="0" animBg="1"/>
      <p:bldP spid="49" grpId="0" animBg="1"/>
      <p:bldP spid="49" grpId="1" animBg="1"/>
      <p:bldP spid="50" grpId="0" animBg="1"/>
      <p:bldP spid="5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Textual Representation</a:t>
            </a:r>
            <a:endParaRPr lang="en-US" sz="4000" dirty="0"/>
          </a:p>
        </p:txBody>
      </p:sp>
      <p:sp>
        <p:nvSpPr>
          <p:cNvPr id="16" name="Rectangle 15"/>
          <p:cNvSpPr/>
          <p:nvPr>
            <p:custDataLst>
              <p:tags r:id="rId3"/>
            </p:custDataLst>
          </p:nvPr>
        </p:nvSpPr>
        <p:spPr>
          <a:xfrm>
            <a:off x="4038600" y="5039380"/>
            <a:ext cx="4522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Consolas" pitchFamily="49" charset="0"/>
              </a:rPr>
              <a:t>μ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t. [] + ::(x: </a:t>
            </a:r>
            <a:r>
              <a:rPr lang="en-US" sz="2800" b="1" dirty="0" err="1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, t)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8237" y="1682935"/>
            <a:ext cx="1988763" cy="2698501"/>
          </a:xfrm>
          <a:prstGeom prst="roundRect">
            <a:avLst>
              <a:gd name="adj" fmla="val 603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>
            <p:custDataLst>
              <p:tags r:id="rId4"/>
            </p:custDataLst>
          </p:nvPr>
        </p:nvSpPr>
        <p:spPr>
          <a:xfrm>
            <a:off x="886272" y="1835336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6" name="Rounded Rectangle 25"/>
          <p:cNvSpPr/>
          <p:nvPr>
            <p:custDataLst>
              <p:tags r:id="rId5"/>
            </p:custDataLst>
          </p:nvPr>
        </p:nvSpPr>
        <p:spPr>
          <a:xfrm>
            <a:off x="1844721" y="1848984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7" name="Oval 26"/>
          <p:cNvSpPr/>
          <p:nvPr>
            <p:custDataLst>
              <p:tags r:id="rId6"/>
            </p:custDataLst>
          </p:nvPr>
        </p:nvSpPr>
        <p:spPr>
          <a:xfrm>
            <a:off x="1798405" y="2844902"/>
            <a:ext cx="703375" cy="69833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x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int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6" idx="2"/>
            <a:endCxn id="27" idx="0"/>
          </p:cNvCxnSpPr>
          <p:nvPr>
            <p:custDataLst>
              <p:tags r:id="rId7"/>
            </p:custDataLst>
          </p:nvPr>
        </p:nvCxnSpPr>
        <p:spPr>
          <a:xfrm rot="16200000" flipH="1">
            <a:off x="1968590" y="2663399"/>
            <a:ext cx="359022" cy="3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35"/>
          <p:cNvCxnSpPr>
            <a:stCxn id="26" idx="3"/>
            <a:endCxn id="24" idx="0"/>
          </p:cNvCxnSpPr>
          <p:nvPr>
            <p:custDataLst>
              <p:tags r:id="rId8"/>
            </p:custDataLst>
          </p:nvPr>
        </p:nvCxnSpPr>
        <p:spPr>
          <a:xfrm flipH="1" flipV="1">
            <a:off x="1672619" y="1682935"/>
            <a:ext cx="774879" cy="484497"/>
          </a:xfrm>
          <a:prstGeom prst="bentConnector4">
            <a:avLst>
              <a:gd name="adj1" fmla="val -57829"/>
              <a:gd name="adj2" fmla="val 147183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  <a:endCxn id="24" idx="2"/>
          </p:cNvCxnSpPr>
          <p:nvPr/>
        </p:nvCxnSpPr>
        <p:spPr>
          <a:xfrm rot="16200000" flipH="1">
            <a:off x="323368" y="3032185"/>
            <a:ext cx="2698501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68882" y="1524000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x&lt;V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8800" y="3771836"/>
            <a:ext cx="71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291BDF"/>
                </a:solidFill>
                <a:latin typeface="Consolas" pitchFamily="49" charset="0"/>
              </a:rPr>
              <a:t>0&lt;x</a:t>
            </a:r>
            <a:endParaRPr lang="en-US" b="1" i="1" baseline="-25000" dirty="0">
              <a:latin typeface="Consolas"/>
            </a:endParaRPr>
          </a:p>
        </p:txBody>
      </p:sp>
      <p:sp>
        <p:nvSpPr>
          <p:cNvPr id="22" name="Rectangle 21"/>
          <p:cNvSpPr/>
          <p:nvPr>
            <p:custDataLst>
              <p:tags r:id="rId9"/>
            </p:custDataLst>
          </p:nvPr>
        </p:nvSpPr>
        <p:spPr>
          <a:xfrm>
            <a:off x="609600" y="5039380"/>
            <a:ext cx="3536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&lt;&lt;&gt;, &lt;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0&lt;x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, 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true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&gt;&gt;</a:t>
            </a:r>
          </a:p>
        </p:txBody>
      </p:sp>
      <p:sp>
        <p:nvSpPr>
          <p:cNvPr id="23" name="Rectangle 22"/>
          <p:cNvSpPr/>
          <p:nvPr>
            <p:custDataLst>
              <p:tags r:id="rId10"/>
            </p:custDataLst>
          </p:nvPr>
        </p:nvSpPr>
        <p:spPr>
          <a:xfrm>
            <a:off x="3886200" y="2057400"/>
            <a:ext cx="48157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onsolas" pitchFamily="49" charset="0"/>
              </a:rPr>
              <a:t>type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</a:rPr>
              <a:t>int</a:t>
            </a:r>
            <a:r>
              <a:rPr lang="en-US" sz="8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list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=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|</a:t>
            </a:r>
            <a:r>
              <a:rPr lang="en-US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onsolas" pitchFamily="49" charset="0"/>
              </a:rPr>
              <a:t>[]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|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onsolas" pitchFamily="49" charset="0"/>
              </a:rPr>
              <a:t>::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4F81BD"/>
                </a:solidFill>
                <a:latin typeface="Consolas" pitchFamily="49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x:int</a:t>
            </a:r>
            <a:r>
              <a:rPr lang="en-US" sz="8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*</a:t>
            </a:r>
            <a:r>
              <a:rPr lang="en-US" sz="10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</a:rPr>
              <a:t>int</a:t>
            </a:r>
            <a:r>
              <a:rPr lang="en-US" sz="8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list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838200" y="5093368"/>
            <a:ext cx="4600074" cy="1459832"/>
            <a:chOff x="838200" y="5093368"/>
            <a:chExt cx="4600074" cy="1459832"/>
          </a:xfrm>
        </p:grpSpPr>
        <p:cxnSp>
          <p:nvCxnSpPr>
            <p:cNvPr id="31" name="Elbow Connector 37"/>
            <p:cNvCxnSpPr>
              <a:stCxn id="33" idx="2"/>
              <a:endCxn id="32" idx="1"/>
            </p:cNvCxnSpPr>
            <p:nvPr/>
          </p:nvCxnSpPr>
          <p:spPr>
            <a:xfrm rot="16200000" flipH="1">
              <a:off x="907381" y="5707981"/>
              <a:ext cx="806116" cy="427121"/>
            </a:xfrm>
            <a:prstGeom prst="bentConnector2">
              <a:avLst/>
            </a:prstGeom>
            <a:ln w="60325">
              <a:solidFill>
                <a:srgbClr val="009900">
                  <a:alpha val="30000"/>
                </a:srgb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>
              <p:custDataLst>
                <p:tags r:id="rId19"/>
              </p:custDataLst>
            </p:nvPr>
          </p:nvSpPr>
          <p:spPr>
            <a:xfrm>
              <a:off x="1524000" y="6096000"/>
              <a:ext cx="3048000" cy="457200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rebuchet MS" pitchFamily="34" charset="0"/>
                </a:rPr>
                <a:t>[] has no parameters</a:t>
              </a:r>
              <a:endParaRPr lang="en-US" sz="2400" i="1" dirty="0" smtClean="0">
                <a:solidFill>
                  <a:srgbClr val="0033CC"/>
                </a:solidFill>
                <a:latin typeface="Trebuchet MS" pitchFamily="34" charset="0"/>
              </a:endParaRPr>
            </a:p>
          </p:txBody>
        </p:sp>
        <p:sp>
          <p:nvSpPr>
            <p:cNvPr id="33" name="Rounded Rectangle 32"/>
            <p:cNvSpPr/>
            <p:nvPr>
              <p:custDataLst>
                <p:tags r:id="rId20"/>
              </p:custDataLst>
            </p:nvPr>
          </p:nvSpPr>
          <p:spPr>
            <a:xfrm>
              <a:off x="838200" y="5093368"/>
              <a:ext cx="517358" cy="425116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 b="1" i="1" dirty="0" smtClean="0">
                <a:solidFill>
                  <a:srgbClr val="0033CC"/>
                </a:solidFill>
              </a:endParaRPr>
            </a:p>
          </p:txBody>
        </p:sp>
        <p:sp>
          <p:nvSpPr>
            <p:cNvPr id="36" name="Rounded Rectangle 35"/>
            <p:cNvSpPr/>
            <p:nvPr>
              <p:custDataLst>
                <p:tags r:id="rId21"/>
              </p:custDataLst>
            </p:nvPr>
          </p:nvSpPr>
          <p:spPr>
            <a:xfrm>
              <a:off x="4752474" y="5105400"/>
              <a:ext cx="685800" cy="413084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 b="1" i="1" dirty="0" smtClean="0">
                <a:solidFill>
                  <a:srgbClr val="0033CC"/>
                </a:solidFill>
              </a:endParaRPr>
            </a:p>
          </p:txBody>
        </p:sp>
        <p:cxnSp>
          <p:nvCxnSpPr>
            <p:cNvPr id="41" name="Elbow Connector 37"/>
            <p:cNvCxnSpPr>
              <a:stCxn id="36" idx="2"/>
              <a:endCxn id="32" idx="3"/>
            </p:cNvCxnSpPr>
            <p:nvPr/>
          </p:nvCxnSpPr>
          <p:spPr>
            <a:xfrm rot="5400000">
              <a:off x="4430629" y="5659855"/>
              <a:ext cx="806116" cy="523374"/>
            </a:xfrm>
            <a:prstGeom prst="bentConnector2">
              <a:avLst/>
            </a:prstGeom>
            <a:ln w="60325">
              <a:solidFill>
                <a:srgbClr val="009900">
                  <a:alpha val="30000"/>
                </a:srgb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828800" y="5105400"/>
            <a:ext cx="5791200" cy="1491916"/>
            <a:chOff x="1828800" y="5105400"/>
            <a:chExt cx="5791200" cy="1491916"/>
          </a:xfrm>
        </p:grpSpPr>
        <p:cxnSp>
          <p:nvCxnSpPr>
            <p:cNvPr id="57" name="Elbow Connector 37"/>
            <p:cNvCxnSpPr>
              <a:stCxn id="59" idx="2"/>
              <a:endCxn id="58" idx="1"/>
            </p:cNvCxnSpPr>
            <p:nvPr/>
          </p:nvCxnSpPr>
          <p:spPr>
            <a:xfrm rot="16200000" flipH="1">
              <a:off x="1921042" y="5775158"/>
              <a:ext cx="806116" cy="381000"/>
            </a:xfrm>
            <a:prstGeom prst="bentConnector2">
              <a:avLst/>
            </a:prstGeom>
            <a:ln w="60325">
              <a:solidFill>
                <a:srgbClr val="009900">
                  <a:alpha val="30000"/>
                </a:srgb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58" name="Rounded Rectangle 57"/>
            <p:cNvSpPr/>
            <p:nvPr>
              <p:custDataLst>
                <p:tags r:id="rId16"/>
              </p:custDataLst>
            </p:nvPr>
          </p:nvSpPr>
          <p:spPr>
            <a:xfrm>
              <a:off x="2514600" y="6140116"/>
              <a:ext cx="3048000" cy="457200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rebuchet MS" pitchFamily="34" charset="0"/>
                </a:rPr>
                <a:t>Refines Elements</a:t>
              </a:r>
              <a:endParaRPr lang="en-US" sz="2400" i="1" dirty="0" smtClean="0">
                <a:solidFill>
                  <a:srgbClr val="0033CC"/>
                </a:solidFill>
                <a:latin typeface="Trebuchet MS" pitchFamily="34" charset="0"/>
              </a:endParaRPr>
            </a:p>
          </p:txBody>
        </p:sp>
        <p:sp>
          <p:nvSpPr>
            <p:cNvPr id="59" name="Rounded Rectangle 58"/>
            <p:cNvSpPr/>
            <p:nvPr>
              <p:custDataLst>
                <p:tags r:id="rId17"/>
              </p:custDataLst>
            </p:nvPr>
          </p:nvSpPr>
          <p:spPr>
            <a:xfrm>
              <a:off x="1828800" y="5137484"/>
              <a:ext cx="609600" cy="425116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 b="1" i="1" dirty="0" smtClean="0">
                <a:solidFill>
                  <a:srgbClr val="0033CC"/>
                </a:solidFill>
              </a:endParaRPr>
            </a:p>
          </p:txBody>
        </p:sp>
        <p:sp>
          <p:nvSpPr>
            <p:cNvPr id="60" name="Rounded Rectangle 59"/>
            <p:cNvSpPr/>
            <p:nvPr>
              <p:custDataLst>
                <p:tags r:id="rId18"/>
              </p:custDataLst>
            </p:nvPr>
          </p:nvSpPr>
          <p:spPr>
            <a:xfrm>
              <a:off x="6400800" y="5105400"/>
              <a:ext cx="1219200" cy="413084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 b="1" i="1" dirty="0" smtClean="0">
                <a:solidFill>
                  <a:srgbClr val="0033CC"/>
                </a:solidFill>
              </a:endParaRPr>
            </a:p>
          </p:txBody>
        </p:sp>
        <p:cxnSp>
          <p:nvCxnSpPr>
            <p:cNvPr id="61" name="Elbow Connector 37"/>
            <p:cNvCxnSpPr>
              <a:stCxn id="60" idx="2"/>
              <a:endCxn id="58" idx="3"/>
            </p:cNvCxnSpPr>
            <p:nvPr/>
          </p:nvCxnSpPr>
          <p:spPr>
            <a:xfrm rot="5400000">
              <a:off x="5861384" y="5219700"/>
              <a:ext cx="850232" cy="1447800"/>
            </a:xfrm>
            <a:prstGeom prst="bentConnector2">
              <a:avLst/>
            </a:prstGeom>
            <a:ln w="60325">
              <a:solidFill>
                <a:srgbClr val="009900">
                  <a:alpha val="30000"/>
                </a:srgb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0" name="Rounded Rectangle 69"/>
          <p:cNvSpPr/>
          <p:nvPr>
            <p:custDataLst>
              <p:tags r:id="rId11"/>
            </p:custDataLst>
          </p:nvPr>
        </p:nvSpPr>
        <p:spPr>
          <a:xfrm>
            <a:off x="7924800" y="5073316"/>
            <a:ext cx="304800" cy="413084"/>
          </a:xfrm>
          <a:prstGeom prst="roundRect">
            <a:avLst/>
          </a:prstGeom>
          <a:solidFill>
            <a:srgbClr val="0099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b="1" i="1" dirty="0" smtClean="0">
              <a:solidFill>
                <a:srgbClr val="0033CC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819400" y="5105400"/>
            <a:ext cx="5257800" cy="1459832"/>
            <a:chOff x="2819400" y="5105400"/>
            <a:chExt cx="5257800" cy="1459832"/>
          </a:xfrm>
        </p:grpSpPr>
        <p:cxnSp>
          <p:nvCxnSpPr>
            <p:cNvPr id="67" name="Elbow Connector 37"/>
            <p:cNvCxnSpPr>
              <a:stCxn id="69" idx="2"/>
              <a:endCxn id="68" idx="1"/>
            </p:cNvCxnSpPr>
            <p:nvPr/>
          </p:nvCxnSpPr>
          <p:spPr>
            <a:xfrm rot="16200000" flipH="1">
              <a:off x="2968792" y="5800224"/>
              <a:ext cx="806116" cy="266700"/>
            </a:xfrm>
            <a:prstGeom prst="bentConnector2">
              <a:avLst/>
            </a:prstGeom>
            <a:ln w="60325">
              <a:solidFill>
                <a:srgbClr val="009900">
                  <a:alpha val="30000"/>
                </a:srgb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8" name="Rounded Rectangle 67"/>
            <p:cNvSpPr/>
            <p:nvPr>
              <p:custDataLst>
                <p:tags r:id="rId14"/>
              </p:custDataLst>
            </p:nvPr>
          </p:nvSpPr>
          <p:spPr>
            <a:xfrm>
              <a:off x="3505200" y="6108032"/>
              <a:ext cx="3048000" cy="457200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rebuchet MS" pitchFamily="34" charset="0"/>
                </a:rPr>
                <a:t>Refines Tail</a:t>
              </a:r>
              <a:endParaRPr lang="en-US" sz="2400" i="1" dirty="0" smtClean="0">
                <a:solidFill>
                  <a:srgbClr val="0033CC"/>
                </a:solidFill>
                <a:latin typeface="Trebuchet MS" pitchFamily="34" charset="0"/>
              </a:endParaRPr>
            </a:p>
          </p:txBody>
        </p:sp>
        <p:sp>
          <p:nvSpPr>
            <p:cNvPr id="69" name="Rounded Rectangle 68"/>
            <p:cNvSpPr/>
            <p:nvPr>
              <p:custDataLst>
                <p:tags r:id="rId15"/>
              </p:custDataLst>
            </p:nvPr>
          </p:nvSpPr>
          <p:spPr>
            <a:xfrm>
              <a:off x="2819400" y="5105400"/>
              <a:ext cx="838200" cy="425116"/>
            </a:xfrm>
            <a:prstGeom prst="roundRect">
              <a:avLst/>
            </a:prstGeom>
            <a:solidFill>
              <a:srgbClr val="0099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400" b="1" i="1" dirty="0" smtClean="0">
                <a:solidFill>
                  <a:srgbClr val="0033CC"/>
                </a:solidFill>
              </a:endParaRPr>
            </a:p>
          </p:txBody>
        </p:sp>
        <p:cxnSp>
          <p:nvCxnSpPr>
            <p:cNvPr id="71" name="Elbow Connector 37"/>
            <p:cNvCxnSpPr>
              <a:stCxn id="70" idx="2"/>
              <a:endCxn id="68" idx="3"/>
            </p:cNvCxnSpPr>
            <p:nvPr/>
          </p:nvCxnSpPr>
          <p:spPr>
            <a:xfrm rot="5400000">
              <a:off x="6890084" y="5149516"/>
              <a:ext cx="850232" cy="1524000"/>
            </a:xfrm>
            <a:prstGeom prst="bentConnector2">
              <a:avLst/>
            </a:prstGeom>
            <a:ln w="60325">
              <a:solidFill>
                <a:srgbClr val="009900">
                  <a:alpha val="30000"/>
                </a:srgb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>
            <p:custDataLst>
              <p:tags r:id="rId12"/>
            </p:custDataLst>
          </p:nvPr>
        </p:nvSpPr>
        <p:spPr>
          <a:xfrm>
            <a:off x="762092" y="5100935"/>
            <a:ext cx="800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[] + ::(x: </a:t>
            </a:r>
            <a:r>
              <a:rPr lang="en-US" sz="2400" dirty="0" smtClean="0">
                <a:solidFill>
                  <a:srgbClr val="0033CC"/>
                </a:solidFill>
                <a:latin typeface="Consolas" pitchFamily="49" charset="0"/>
              </a:rPr>
              <a:t>{0 &lt; x}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, </a:t>
            </a:r>
            <a:r>
              <a:rPr lang="el-GR" sz="2400" dirty="0" smtClean="0">
                <a:solidFill>
                  <a:prstClr val="black"/>
                </a:solidFill>
                <a:latin typeface="Consolas" pitchFamily="49" charset="0"/>
              </a:rPr>
              <a:t>μ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t. [] + ::(x: </a:t>
            </a:r>
            <a:r>
              <a:rPr lang="en-US" sz="2400" b="1" dirty="0" err="1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, &lt;…&gt;t))</a:t>
            </a:r>
          </a:p>
        </p:txBody>
      </p:sp>
      <p:sp>
        <p:nvSpPr>
          <p:cNvPr id="77" name="Rectangle 76"/>
          <p:cNvSpPr/>
          <p:nvPr>
            <p:custDataLst>
              <p:tags r:id="rId13"/>
            </p:custDataLst>
          </p:nvPr>
        </p:nvSpPr>
        <p:spPr>
          <a:xfrm>
            <a:off x="725906" y="5045242"/>
            <a:ext cx="8053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Consolas" pitchFamily="49" charset="0"/>
              </a:rPr>
              <a:t>μ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t. [] + ::(x: </a:t>
            </a:r>
            <a:r>
              <a:rPr lang="en-US" sz="2800" b="1" dirty="0" err="1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, &lt;&lt;&gt;, &lt;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x&lt;V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, </a:t>
            </a:r>
            <a:r>
              <a:rPr lang="en-US" sz="2800" dirty="0" smtClean="0">
                <a:solidFill>
                  <a:srgbClr val="0033CC"/>
                </a:solidFill>
                <a:latin typeface="Consolas" pitchFamily="49" charset="0"/>
              </a:rPr>
              <a:t>true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&gt;&gt;t)</a:t>
            </a:r>
          </a:p>
        </p:txBody>
      </p:sp>
    </p:spTree>
    <p:custDataLst>
      <p:tags r:id="rId1"/>
    </p:custDataLst>
  </p:cSld>
  <p:clrMapOvr>
    <a:masterClrMapping/>
  </p:clrMapOvr>
  <p:transition advTm="34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1" grpId="0"/>
      <p:bldP spid="21" grpId="1"/>
      <p:bldP spid="22" grpId="0"/>
      <p:bldP spid="22" grpId="1"/>
      <p:bldP spid="70" grpId="0" animBg="1"/>
      <p:bldP spid="70" grpId="1" animBg="1"/>
      <p:bldP spid="76" grpId="1"/>
      <p:bldP spid="76" grpId="2"/>
      <p:bldP spid="7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 Type and Hint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Console" pitchFamily="49" charset="0"/>
              </a:rPr>
              <a:t>let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b="1" dirty="0" err="1" smtClean="0">
                <a:latin typeface="Lucida Console" pitchFamily="49" charset="0"/>
              </a:rPr>
              <a:t>rec</a:t>
            </a:r>
            <a:r>
              <a:rPr lang="en-US" dirty="0" smtClean="0">
                <a:latin typeface="Lucida Console" pitchFamily="49" charset="0"/>
              </a:rPr>
              <a:t> ins l x =</a:t>
            </a:r>
          </a:p>
          <a:p>
            <a:r>
              <a:rPr lang="en-US" dirty="0" smtClean="0">
                <a:latin typeface="Lucida Console" pitchFamily="49" charset="0"/>
              </a:rPr>
              <a:t>  </a:t>
            </a:r>
            <a:r>
              <a:rPr lang="en-US" b="1" dirty="0" smtClean="0">
                <a:latin typeface="Lucida Console" pitchFamily="49" charset="0"/>
              </a:rPr>
              <a:t>match</a:t>
            </a:r>
            <a:r>
              <a:rPr lang="en-US" dirty="0" smtClean="0">
                <a:latin typeface="Lucida Console" pitchFamily="49" charset="0"/>
              </a:rPr>
              <a:t> l </a:t>
            </a:r>
            <a:r>
              <a:rPr lang="en-US" b="1" dirty="0" smtClean="0">
                <a:latin typeface="Lucida Console" pitchFamily="49" charset="0"/>
              </a:rPr>
              <a:t>with</a:t>
            </a:r>
          </a:p>
          <a:p>
            <a:r>
              <a:rPr lang="en-US" dirty="0" smtClean="0">
                <a:latin typeface="Lucida Console" pitchFamily="49" charset="0"/>
              </a:rPr>
              <a:t>  | [] -&gt;</a:t>
            </a:r>
          </a:p>
          <a:p>
            <a:r>
              <a:rPr lang="en-US" dirty="0" smtClean="0">
                <a:latin typeface="Lucida Console" pitchFamily="49" charset="0"/>
              </a:rPr>
              <a:t>    x :: []</a:t>
            </a:r>
          </a:p>
          <a:p>
            <a:r>
              <a:rPr lang="en-US" dirty="0" smtClean="0">
                <a:latin typeface="Lucida Console" pitchFamily="49" charset="0"/>
              </a:rPr>
              <a:t>  | h :: </a:t>
            </a:r>
            <a:r>
              <a:rPr lang="en-US" dirty="0" err="1" smtClean="0">
                <a:latin typeface="Lucida Console" pitchFamily="49" charset="0"/>
              </a:rPr>
              <a:t>xs</a:t>
            </a:r>
            <a:r>
              <a:rPr lang="en-US" dirty="0" smtClean="0">
                <a:latin typeface="Lucida Console" pitchFamily="49" charset="0"/>
              </a:rPr>
              <a:t> -&gt;</a:t>
            </a:r>
          </a:p>
          <a:p>
            <a:r>
              <a:rPr lang="en-US" dirty="0" smtClean="0">
                <a:latin typeface="Lucida Console" pitchFamily="49" charset="0"/>
              </a:rPr>
              <a:t>      </a:t>
            </a:r>
            <a:r>
              <a:rPr lang="en-US" b="1" dirty="0" smtClean="0">
                <a:latin typeface="Lucida Console" pitchFamily="49" charset="0"/>
              </a:rPr>
              <a:t>if</a:t>
            </a:r>
            <a:r>
              <a:rPr lang="en-US" dirty="0" smtClean="0">
                <a:latin typeface="Lucida Console" pitchFamily="49" charset="0"/>
              </a:rPr>
              <a:t> x &lt; h </a:t>
            </a:r>
            <a:r>
              <a:rPr lang="en-US" b="1" dirty="0" smtClean="0">
                <a:latin typeface="Lucida Console" pitchFamily="49" charset="0"/>
              </a:rPr>
              <a:t>then</a:t>
            </a:r>
          </a:p>
          <a:p>
            <a:r>
              <a:rPr lang="en-US" dirty="0" smtClean="0">
                <a:latin typeface="Lucida Console" pitchFamily="49" charset="0"/>
              </a:rPr>
              <a:t>        x :: h :: </a:t>
            </a:r>
            <a:r>
              <a:rPr lang="en-US" dirty="0" err="1" smtClean="0">
                <a:latin typeface="Lucida Console" pitchFamily="49" charset="0"/>
              </a:rPr>
              <a:t>xs</a:t>
            </a:r>
            <a:endParaRPr lang="en-US" dirty="0" smtClean="0">
              <a:latin typeface="Lucida Console" pitchFamily="49" charset="0"/>
            </a:endParaRPr>
          </a:p>
          <a:p>
            <a:r>
              <a:rPr lang="en-US" dirty="0" smtClean="0">
                <a:latin typeface="Lucida Console" pitchFamily="49" charset="0"/>
              </a:rPr>
              <a:t>      </a:t>
            </a:r>
            <a:r>
              <a:rPr lang="en-US" b="1" dirty="0" smtClean="0">
                <a:latin typeface="Lucida Console" pitchFamily="49" charset="0"/>
              </a:rPr>
              <a:t>else</a:t>
            </a:r>
          </a:p>
          <a:p>
            <a:r>
              <a:rPr lang="en-US" dirty="0" smtClean="0">
                <a:latin typeface="Lucida Console" pitchFamily="49" charset="0"/>
              </a:rPr>
              <a:t>        h :: (ins </a:t>
            </a:r>
            <a:r>
              <a:rPr lang="en-US" dirty="0" err="1" smtClean="0">
                <a:latin typeface="Lucida Console" pitchFamily="49" charset="0"/>
              </a:rPr>
              <a:t>xs</a:t>
            </a:r>
            <a:r>
              <a:rPr lang="en-US" dirty="0" smtClean="0">
                <a:latin typeface="Lucida Console" pitchFamily="49" charset="0"/>
              </a:rPr>
              <a:t> x)</a:t>
            </a:r>
          </a:p>
          <a:p>
            <a:endParaRPr lang="en-US" dirty="0" smtClean="0">
              <a:latin typeface="Lucida Console" pitchFamily="49" charset="0"/>
            </a:endParaRPr>
          </a:p>
          <a:p>
            <a:r>
              <a:rPr lang="en-US" b="1" dirty="0" smtClean="0">
                <a:latin typeface="Lucida Console" pitchFamily="49" charset="0"/>
              </a:rPr>
              <a:t>let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insert_sort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lst</a:t>
            </a:r>
            <a:r>
              <a:rPr lang="en-US" dirty="0" smtClean="0">
                <a:latin typeface="Lucida Console" pitchFamily="49" charset="0"/>
              </a:rPr>
              <a:t> =</a:t>
            </a:r>
          </a:p>
          <a:p>
            <a:r>
              <a:rPr lang="en-US" dirty="0" smtClean="0">
                <a:latin typeface="Lucida Console" pitchFamily="49" charset="0"/>
              </a:rPr>
              <a:t>  </a:t>
            </a:r>
            <a:r>
              <a:rPr lang="en-US" dirty="0" err="1" smtClean="0">
                <a:latin typeface="Lucida Console" pitchFamily="49" charset="0"/>
              </a:rPr>
              <a:t>List.fold_left</a:t>
            </a:r>
            <a:r>
              <a:rPr lang="en-US" dirty="0" smtClean="0">
                <a:latin typeface="Lucida Console" pitchFamily="49" charset="0"/>
              </a:rPr>
              <a:t> ins [] </a:t>
            </a:r>
            <a:r>
              <a:rPr lang="en-US" dirty="0" err="1" smtClean="0">
                <a:latin typeface="Lucida Console" pitchFamily="49" charset="0"/>
              </a:rPr>
              <a:t>lst</a:t>
            </a:r>
            <a:endParaRPr lang="en-US" dirty="0" smtClean="0">
              <a:latin typeface="Lucida Console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600200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Lucida Console" pitchFamily="49" charset="0"/>
              </a:rPr>
              <a:t>hint: </a:t>
            </a:r>
            <a:r>
              <a:rPr lang="en-US" b="1" dirty="0" smtClean="0">
                <a:solidFill>
                  <a:srgbClr val="FF0000"/>
                </a:solidFill>
                <a:latin typeface="Lucida Console" pitchFamily="49" charset="0"/>
              </a:rPr>
              <a:t>* =&lt; *</a:t>
            </a:r>
            <a:endParaRPr lang="en-US" sz="1600" b="1" dirty="0">
              <a:solidFill>
                <a:srgbClr val="FF0000"/>
              </a:solidFill>
              <a:latin typeface="Lucida Console" pitchFamily="49" charset="0"/>
            </a:endParaRPr>
          </a:p>
        </p:txBody>
      </p:sp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152400" y="5410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9900"/>
                </a:solidFill>
                <a:latin typeface="Consolas" pitchFamily="49" charset="0"/>
              </a:rPr>
              <a:t>sorted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= </a:t>
            </a:r>
            <a:r>
              <a:rPr lang="el-GR" sz="2400" dirty="0" smtClean="0">
                <a:solidFill>
                  <a:prstClr val="black"/>
                </a:solidFill>
                <a:latin typeface="Consolas" pitchFamily="49" charset="0"/>
              </a:rPr>
              <a:t>μ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t. [] + ::(x: </a:t>
            </a:r>
            <a:r>
              <a:rPr lang="en-US" sz="2400" b="1" dirty="0" err="1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, &lt;&lt;&gt;, &lt;</a:t>
            </a:r>
            <a:r>
              <a:rPr lang="en-US" sz="2400" dirty="0" smtClean="0">
                <a:solidFill>
                  <a:srgbClr val="0033CC"/>
                </a:solidFill>
                <a:latin typeface="Consolas" pitchFamily="49" charset="0"/>
              </a:rPr>
              <a:t>V &gt;= x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, </a:t>
            </a:r>
            <a:r>
              <a:rPr lang="en-US" sz="2400" dirty="0" smtClean="0">
                <a:solidFill>
                  <a:srgbClr val="0033CC"/>
                </a:solidFill>
                <a:latin typeface="Consolas" pitchFamily="49" charset="0"/>
              </a:rPr>
              <a:t>true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&gt;&gt;t)</a:t>
            </a:r>
          </a:p>
          <a:p>
            <a:endParaRPr lang="en-US" sz="2400" dirty="0" smtClean="0">
              <a:solidFill>
                <a:prstClr val="black"/>
              </a:solidFill>
              <a:latin typeface="Consolas" pitchFamily="49" charset="0"/>
            </a:endParaRPr>
          </a:p>
          <a:p>
            <a:r>
              <a:rPr lang="en-US" sz="2400" b="1" dirty="0" err="1" smtClean="0">
                <a:solidFill>
                  <a:prstClr val="black"/>
                </a:solidFill>
                <a:latin typeface="Consolas" pitchFamily="49" charset="0"/>
              </a:rPr>
              <a:t>insert_sort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: </a:t>
            </a:r>
            <a:r>
              <a:rPr lang="en-US" sz="2400" b="1" dirty="0" smtClean="0">
                <a:solidFill>
                  <a:srgbClr val="009900"/>
                </a:solidFill>
                <a:latin typeface="Consolas" pitchFamily="49" charset="0"/>
              </a:rPr>
              <a:t>sorted</a:t>
            </a:r>
            <a:r>
              <a:rPr lang="en-US" sz="24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2400" b="1" dirty="0" smtClean="0">
                <a:latin typeface="cmsy10"/>
              </a:rPr>
              <a:t>!  </a:t>
            </a:r>
            <a:r>
              <a:rPr lang="en-US" sz="2400" b="1" dirty="0" smtClean="0">
                <a:solidFill>
                  <a:srgbClr val="009900"/>
                </a:solidFill>
                <a:latin typeface="Consolas" pitchFamily="49" charset="0"/>
              </a:rPr>
              <a:t>sorted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3400" y="4170734"/>
            <a:ext cx="8229600" cy="7191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7256" y="2328286"/>
            <a:ext cx="4969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800" b="1" dirty="0" smtClean="0">
                <a:solidFill>
                  <a:srgbClr val="009900"/>
                </a:solidFill>
              </a:rPr>
              <a:t>Types</a:t>
            </a:r>
            <a:r>
              <a:rPr lang="en-US" sz="4800" dirty="0" smtClean="0">
                <a:solidFill>
                  <a:prstClr val="black"/>
                </a:solidFill>
              </a:rPr>
              <a:t> &amp; </a:t>
            </a:r>
            <a:r>
              <a:rPr lang="en-US" sz="4800" b="1" dirty="0" smtClean="0">
                <a:solidFill>
                  <a:srgbClr val="009900"/>
                </a:solidFill>
              </a:rPr>
              <a:t>Structures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345704"/>
            <a:ext cx="7224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 How do </a:t>
            </a:r>
            <a:r>
              <a:rPr lang="en-US" sz="4000" b="1" dirty="0" smtClean="0">
                <a:solidFill>
                  <a:srgbClr val="009900"/>
                </a:solidFill>
              </a:rPr>
              <a:t>types </a:t>
            </a:r>
            <a:r>
              <a:rPr lang="en-US" sz="4000" dirty="0" smtClean="0">
                <a:solidFill>
                  <a:prstClr val="black"/>
                </a:solidFill>
              </a:rPr>
              <a:t>handle</a:t>
            </a:r>
            <a:r>
              <a:rPr lang="en-US" sz="4000" b="1" dirty="0" smtClean="0">
                <a:solidFill>
                  <a:srgbClr val="009900"/>
                </a:solidFill>
              </a:rPr>
              <a:t> structures</a:t>
            </a:r>
            <a:r>
              <a:rPr lang="en-US" sz="4000" dirty="0" smtClean="0">
                <a:solidFill>
                  <a:prstClr val="black"/>
                </a:solidFill>
              </a:rPr>
              <a:t>?</a:t>
            </a:r>
            <a:endParaRPr lang="en-US" sz="1400" dirty="0"/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922363" y="4205990"/>
            <a:ext cx="7993037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Properties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Instantiating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smtClean="0"/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Generalizing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dirty="0" smtClean="0"/>
              <a:t>Properties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3600" dirty="0" smtClean="0"/>
              <a:t>Algorithm for </a:t>
            </a:r>
            <a:r>
              <a:rPr lang="en-US" sz="3600" b="1" dirty="0" smtClean="0">
                <a:solidFill>
                  <a:srgbClr val="009900"/>
                </a:solidFill>
              </a:rPr>
              <a:t>Inference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6172200"/>
            <a:ext cx="7772400" cy="685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433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1. Representation: </a:t>
            </a:r>
            <a:r>
              <a:rPr lang="en-US" sz="4000" b="1" dirty="0" smtClean="0">
                <a:solidFill>
                  <a:srgbClr val="009900"/>
                </a:solidFill>
              </a:rPr>
              <a:t>Recursive Types</a:t>
            </a:r>
            <a:endParaRPr lang="en-US" sz="4000" dirty="0"/>
          </a:p>
        </p:txBody>
      </p:sp>
      <p:grpSp>
        <p:nvGrpSpPr>
          <p:cNvPr id="3" name="Group 13"/>
          <p:cNvGrpSpPr/>
          <p:nvPr>
            <p:custDataLst>
              <p:tags r:id="rId3"/>
            </p:custDataLst>
          </p:nvPr>
        </p:nvGrpSpPr>
        <p:grpSpPr>
          <a:xfrm>
            <a:off x="4095750" y="4943475"/>
            <a:ext cx="1657350" cy="381000"/>
            <a:chOff x="781050" y="2057400"/>
            <a:chExt cx="1657350" cy="381000"/>
          </a:xfrm>
        </p:grpSpPr>
        <p:sp>
          <p:nvSpPr>
            <p:cNvPr id="4" name="Oval 3"/>
            <p:cNvSpPr/>
            <p:nvPr>
              <p:custDataLst>
                <p:tags r:id="rId11"/>
              </p:custDataLst>
            </p:nvPr>
          </p:nvSpPr>
          <p:spPr>
            <a:xfrm>
              <a:off x="781050" y="20574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2400" dirty="0" smtClean="0">
                  <a:latin typeface="Consolas" pitchFamily="49" charset="0"/>
                </a:rPr>
                <a:t>1</a:t>
              </a:r>
              <a:endParaRPr lang="en-US" sz="2400" dirty="0">
                <a:latin typeface="Consolas" pitchFamily="49" charset="0"/>
              </a:endParaRPr>
            </a:p>
          </p:txBody>
        </p:sp>
        <p:sp>
          <p:nvSpPr>
            <p:cNvPr id="5" name="Oval 4"/>
            <p:cNvSpPr/>
            <p:nvPr>
              <p:custDataLst>
                <p:tags r:id="rId12"/>
              </p:custDataLst>
            </p:nvPr>
          </p:nvSpPr>
          <p:spPr>
            <a:xfrm>
              <a:off x="1428750" y="20574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2400" dirty="0" smtClean="0">
                  <a:latin typeface="Consolas" pitchFamily="49" charset="0"/>
                </a:rPr>
                <a:t>2</a:t>
              </a:r>
            </a:p>
          </p:txBody>
        </p:sp>
        <p:sp>
          <p:nvSpPr>
            <p:cNvPr id="7" name="Oval 6"/>
            <p:cNvSpPr/>
            <p:nvPr>
              <p:custDataLst>
                <p:tags r:id="rId13"/>
              </p:custDataLst>
            </p:nvPr>
          </p:nvSpPr>
          <p:spPr>
            <a:xfrm>
              <a:off x="2057400" y="2057400"/>
              <a:ext cx="381000" cy="381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r>
                <a:rPr lang="en-US" sz="2400" dirty="0" smtClean="0">
                  <a:latin typeface="Consolas" pitchFamily="49" charset="0"/>
                </a:rPr>
                <a:t>3</a:t>
              </a:r>
            </a:p>
          </p:txBody>
        </p:sp>
        <p:cxnSp>
          <p:nvCxnSpPr>
            <p:cNvPr id="9" name="Straight Arrow Connector 8"/>
            <p:cNvCxnSpPr>
              <a:stCxn id="4" idx="6"/>
              <a:endCxn id="5" idx="2"/>
            </p:cNvCxnSpPr>
            <p:nvPr>
              <p:custDataLst>
                <p:tags r:id="rId14"/>
              </p:custDataLst>
            </p:nvPr>
          </p:nvCxnSpPr>
          <p:spPr>
            <a:xfrm>
              <a:off x="1162050" y="2247900"/>
              <a:ext cx="2667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5" idx="6"/>
              <a:endCxn id="7" idx="2"/>
            </p:cNvCxnSpPr>
            <p:nvPr>
              <p:custDataLst>
                <p:tags r:id="rId15"/>
              </p:custDataLst>
            </p:nvPr>
          </p:nvCxnSpPr>
          <p:spPr>
            <a:xfrm>
              <a:off x="1809750" y="2247900"/>
              <a:ext cx="2476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Vertical Scroll 14"/>
          <p:cNvSpPr/>
          <p:nvPr>
            <p:custDataLst>
              <p:tags r:id="rId4"/>
            </p:custDataLst>
          </p:nvPr>
        </p:nvSpPr>
        <p:spPr>
          <a:xfrm>
            <a:off x="4048125" y="4676775"/>
            <a:ext cx="3381375" cy="797255"/>
          </a:xfrm>
          <a:prstGeom prst="verticalScroll">
            <a:avLst>
              <a:gd name="adj" fmla="val 14586"/>
            </a:avLst>
          </a:prstGeom>
          <a:noFill/>
          <a:ln w="25400">
            <a:solidFill>
              <a:schemeClr val="accent1">
                <a:shade val="50000"/>
                <a:alpha val="2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1: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  <a:sym typeface="Wingdings" pitchFamily="2" charset="2"/>
              </a:rPr>
              <a:t>:(</a:t>
            </a:r>
            <a:r>
              <a:rPr lang="en-US" sz="2800" dirty="0" smtClean="0">
                <a:solidFill>
                  <a:prstClr val="black"/>
                </a:solidFill>
                <a:latin typeface="Consolas" pitchFamily="49" charset="0"/>
              </a:rPr>
              <a:t>2::(3::[]))</a:t>
            </a:r>
          </a:p>
        </p:txBody>
      </p:sp>
      <p:sp>
        <p:nvSpPr>
          <p:cNvPr id="16" name="Rectangle 15"/>
          <p:cNvSpPr/>
          <p:nvPr>
            <p:custDataLst>
              <p:tags r:id="rId5"/>
            </p:custDataLst>
          </p:nvPr>
        </p:nvSpPr>
        <p:spPr>
          <a:xfrm>
            <a:off x="3947258" y="2345115"/>
            <a:ext cx="48157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4F81BD"/>
                </a:solidFill>
                <a:latin typeface="Consolas" pitchFamily="49" charset="0"/>
              </a:rPr>
              <a:t>type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</a:rPr>
              <a:t>int</a:t>
            </a:r>
            <a:r>
              <a:rPr lang="en-US" sz="8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list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=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|</a:t>
            </a:r>
            <a:r>
              <a:rPr lang="en-US" b="1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onsolas" pitchFamily="49" charset="0"/>
              </a:rPr>
              <a:t>[]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|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onsolas" pitchFamily="49" charset="0"/>
              </a:rPr>
              <a:t>::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b="1" dirty="0" smtClean="0">
                <a:solidFill>
                  <a:srgbClr val="4F81BD"/>
                </a:solidFill>
                <a:latin typeface="Consolas" pitchFamily="49" charset="0"/>
              </a:rPr>
              <a:t>of</a:t>
            </a:r>
            <a:r>
              <a:rPr lang="en-US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x:int</a:t>
            </a:r>
            <a:r>
              <a:rPr lang="en-US" sz="8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*</a:t>
            </a:r>
            <a:r>
              <a:rPr lang="en-US" sz="10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Consolas" pitchFamily="49" charset="0"/>
              </a:rPr>
              <a:t>int</a:t>
            </a:r>
            <a:r>
              <a:rPr lang="en-US" sz="800" dirty="0" smtClean="0">
                <a:solidFill>
                  <a:prstClr val="black"/>
                </a:solidFill>
                <a:latin typeface="Consolas" pitchFamily="49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list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8237" y="2406899"/>
            <a:ext cx="1988763" cy="2088107"/>
          </a:xfrm>
          <a:prstGeom prst="roundRect">
            <a:avLst>
              <a:gd name="adj" fmla="val 6030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>
            <p:custDataLst>
              <p:tags r:id="rId6"/>
            </p:custDataLst>
          </p:nvPr>
        </p:nvSpPr>
        <p:spPr>
          <a:xfrm>
            <a:off x="886272" y="2559300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6" name="Rounded Rectangle 25"/>
          <p:cNvSpPr/>
          <p:nvPr>
            <p:custDataLst>
              <p:tags r:id="rId7"/>
            </p:custDataLst>
          </p:nvPr>
        </p:nvSpPr>
        <p:spPr>
          <a:xfrm>
            <a:off x="1844721" y="2572948"/>
            <a:ext cx="602777" cy="636896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7" name="Oval 26"/>
          <p:cNvSpPr/>
          <p:nvPr>
            <p:custDataLst>
              <p:tags r:id="rId8"/>
            </p:custDataLst>
          </p:nvPr>
        </p:nvSpPr>
        <p:spPr>
          <a:xfrm>
            <a:off x="1798405" y="3568866"/>
            <a:ext cx="703375" cy="69833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x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int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6" idx="2"/>
            <a:endCxn id="27" idx="0"/>
          </p:cNvCxnSpPr>
          <p:nvPr>
            <p:custDataLst>
              <p:tags r:id="rId9"/>
            </p:custDataLst>
          </p:nvPr>
        </p:nvCxnSpPr>
        <p:spPr>
          <a:xfrm rot="16200000" flipH="1">
            <a:off x="1968590" y="3387363"/>
            <a:ext cx="359022" cy="39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35"/>
          <p:cNvCxnSpPr>
            <a:stCxn id="26" idx="3"/>
            <a:endCxn id="24" idx="0"/>
          </p:cNvCxnSpPr>
          <p:nvPr>
            <p:custDataLst>
              <p:tags r:id="rId10"/>
            </p:custDataLst>
          </p:nvPr>
        </p:nvCxnSpPr>
        <p:spPr>
          <a:xfrm flipH="1" flipV="1">
            <a:off x="1672619" y="2406899"/>
            <a:ext cx="774879" cy="484497"/>
          </a:xfrm>
          <a:prstGeom prst="bentConnector4">
            <a:avLst>
              <a:gd name="adj1" fmla="val -57829"/>
              <a:gd name="adj2" fmla="val 16690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  <a:endCxn id="24" idx="2"/>
          </p:cNvCxnSpPr>
          <p:nvPr/>
        </p:nvCxnSpPr>
        <p:spPr>
          <a:xfrm rot="16200000" flipH="1">
            <a:off x="628565" y="3450952"/>
            <a:ext cx="2088107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37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0"/>
          <p:cNvGrpSpPr/>
          <p:nvPr/>
        </p:nvGrpSpPr>
        <p:grpSpPr>
          <a:xfrm>
            <a:off x="1224146" y="1872538"/>
            <a:ext cx="1366653" cy="1378332"/>
            <a:chOff x="533399" y="1650670"/>
            <a:chExt cx="1366653" cy="1378332"/>
          </a:xfrm>
        </p:grpSpPr>
        <p:sp>
          <p:nvSpPr>
            <p:cNvPr id="88" name="Rounded Rectangle 87"/>
            <p:cNvSpPr/>
            <p:nvPr/>
          </p:nvSpPr>
          <p:spPr>
            <a:xfrm>
              <a:off x="533399" y="1650670"/>
              <a:ext cx="1366653" cy="1377538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>
              <p:custDataLst>
                <p:tags r:id="rId37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18" name="Rounded Rectangle 117"/>
            <p:cNvSpPr/>
            <p:nvPr>
              <p:custDataLst>
                <p:tags r:id="rId38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1267758" y="2392470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120" name="Straight Arrow Connector 119"/>
            <p:cNvCxnSpPr>
              <a:stCxn id="118" idx="2"/>
              <a:endCxn id="119" idx="0"/>
            </p:cNvCxnSpPr>
            <p:nvPr>
              <p:custDataLst>
                <p:tags r:id="rId40"/>
              </p:custDataLst>
            </p:nvPr>
          </p:nvCxnSpPr>
          <p:spPr>
            <a:xfrm rot="16200000" flipH="1">
              <a:off x="1432172" y="2275953"/>
              <a:ext cx="228601" cy="44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35"/>
            <p:cNvCxnSpPr>
              <a:stCxn id="118" idx="3"/>
              <a:endCxn id="88" idx="0"/>
            </p:cNvCxnSpPr>
            <p:nvPr>
              <p:custDataLst>
                <p:tags r:id="rId41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88" idx="0"/>
              <a:endCxn id="88" idx="2"/>
            </p:cNvCxnSpPr>
            <p:nvPr/>
          </p:nvCxnSpPr>
          <p:spPr>
            <a:xfrm rot="16200000" flipH="1">
              <a:off x="527957" y="2339439"/>
              <a:ext cx="1377538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1023256" y="1447800"/>
            <a:ext cx="1923802" cy="20544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ounded Rectangle 144"/>
          <p:cNvSpPr/>
          <p:nvPr>
            <p:custDataLst>
              <p:tags r:id="rId2"/>
            </p:custDataLst>
          </p:nvPr>
        </p:nvSpPr>
        <p:spPr>
          <a:xfrm>
            <a:off x="1315610" y="1958440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3" name="Rounded Rectangle 232"/>
          <p:cNvSpPr/>
          <p:nvPr>
            <p:custDataLst>
              <p:tags r:id="rId3"/>
            </p:custDataLst>
          </p:nvPr>
        </p:nvSpPr>
        <p:spPr>
          <a:xfrm>
            <a:off x="2029373" y="1944586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234" name="Oval 23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982256" y="2600484"/>
            <a:ext cx="560779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  <a:latin typeface="Calibri"/>
              </a:rPr>
              <a:t>1</a:t>
            </a:r>
            <a:r>
              <a:rPr lang="en-US" sz="1400" b="1" dirty="0" smtClean="0">
                <a:solidFill>
                  <a:schemeClr val="tx1"/>
                </a:solidFill>
                <a:latin typeface="Calibri"/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</a:rPr>
              <a:t>int</a:t>
            </a:r>
          </a:p>
        </p:txBody>
      </p:sp>
      <p:cxnSp>
        <p:nvCxnSpPr>
          <p:cNvPr id="235" name="Straight Arrow Connector 234"/>
          <p:cNvCxnSpPr>
            <a:stCxn id="233" idx="2"/>
            <a:endCxn id="234" idx="0"/>
          </p:cNvCxnSpPr>
          <p:nvPr>
            <p:custDataLst>
              <p:tags r:id="rId5"/>
            </p:custDataLst>
          </p:nvPr>
        </p:nvCxnSpPr>
        <p:spPr>
          <a:xfrm rot="16200000" flipH="1">
            <a:off x="2140861" y="2478698"/>
            <a:ext cx="239679" cy="3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" name="Group 235"/>
          <p:cNvGrpSpPr/>
          <p:nvPr/>
        </p:nvGrpSpPr>
        <p:grpSpPr>
          <a:xfrm>
            <a:off x="3024248" y="2651557"/>
            <a:ext cx="1366653" cy="1378332"/>
            <a:chOff x="533399" y="1650670"/>
            <a:chExt cx="1366653" cy="1378332"/>
          </a:xfrm>
        </p:grpSpPr>
        <p:sp>
          <p:nvSpPr>
            <p:cNvPr id="237" name="Rounded Rectangle 236"/>
            <p:cNvSpPr/>
            <p:nvPr/>
          </p:nvSpPr>
          <p:spPr>
            <a:xfrm>
              <a:off x="533399" y="1650670"/>
              <a:ext cx="1366653" cy="1377538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ounded Rectangle 237"/>
            <p:cNvSpPr/>
            <p:nvPr>
              <p:custDataLst>
                <p:tags r:id="rId32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39" name="Rounded Rectangle 238"/>
            <p:cNvSpPr/>
            <p:nvPr>
              <p:custDataLst>
                <p:tags r:id="rId33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240" name="Oval 239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1267758" y="2392470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241" name="Straight Arrow Connector 240"/>
            <p:cNvCxnSpPr>
              <a:stCxn id="239" idx="2"/>
              <a:endCxn id="240" idx="0"/>
            </p:cNvCxnSpPr>
            <p:nvPr>
              <p:custDataLst>
                <p:tags r:id="rId35"/>
              </p:custDataLst>
            </p:nvPr>
          </p:nvCxnSpPr>
          <p:spPr>
            <a:xfrm rot="16200000" flipH="1">
              <a:off x="1432172" y="2275953"/>
              <a:ext cx="228601" cy="44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Arrow Connector 35"/>
            <p:cNvCxnSpPr>
              <a:stCxn id="239" idx="3"/>
              <a:endCxn id="237" idx="0"/>
            </p:cNvCxnSpPr>
            <p:nvPr>
              <p:custDataLst>
                <p:tags r:id="rId36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7" idx="0"/>
              <a:endCxn id="237" idx="2"/>
            </p:cNvCxnSpPr>
            <p:nvPr/>
          </p:nvCxnSpPr>
          <p:spPr>
            <a:xfrm rot="16200000" flipH="1">
              <a:off x="527957" y="2339439"/>
              <a:ext cx="1377538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4" name="Straight Arrow Connector 35"/>
          <p:cNvCxnSpPr>
            <a:stCxn id="233" idx="3"/>
          </p:cNvCxnSpPr>
          <p:nvPr>
            <p:custDataLst>
              <p:tags r:id="rId6"/>
            </p:custDataLst>
          </p:nvPr>
        </p:nvCxnSpPr>
        <p:spPr>
          <a:xfrm>
            <a:off x="2488135" y="2152696"/>
            <a:ext cx="576688" cy="489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2836222" y="2234540"/>
            <a:ext cx="1923802" cy="20544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>
            <p:custDataLst>
              <p:tags r:id="rId7"/>
            </p:custDataLst>
          </p:nvPr>
        </p:nvSpPr>
        <p:spPr>
          <a:xfrm>
            <a:off x="3117272" y="2720440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69" name="Straight Arrow Connector 35"/>
          <p:cNvCxnSpPr>
            <a:stCxn id="233" idx="3"/>
            <a:endCxn id="68" idx="0"/>
          </p:cNvCxnSpPr>
          <p:nvPr>
            <p:custDataLst>
              <p:tags r:id="rId8"/>
            </p:custDataLst>
          </p:nvPr>
        </p:nvCxnSpPr>
        <p:spPr>
          <a:xfrm>
            <a:off x="2488135" y="2152696"/>
            <a:ext cx="858518" cy="567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>
            <p:custDataLst>
              <p:tags r:id="rId9"/>
            </p:custDataLst>
          </p:nvPr>
        </p:nvSpPr>
        <p:spPr>
          <a:xfrm>
            <a:off x="3815619" y="2744190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74" name="Oval 73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3768502" y="3400088"/>
            <a:ext cx="560779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int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stCxn id="73" idx="2"/>
            <a:endCxn id="74" idx="0"/>
          </p:cNvCxnSpPr>
          <p:nvPr>
            <p:custDataLst>
              <p:tags r:id="rId11"/>
            </p:custDataLst>
          </p:nvPr>
        </p:nvCxnSpPr>
        <p:spPr>
          <a:xfrm rot="16200000" flipH="1">
            <a:off x="3927107" y="3278302"/>
            <a:ext cx="239679" cy="3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235"/>
          <p:cNvGrpSpPr/>
          <p:nvPr/>
        </p:nvGrpSpPr>
        <p:grpSpPr>
          <a:xfrm>
            <a:off x="4810494" y="3451161"/>
            <a:ext cx="1366653" cy="1378332"/>
            <a:chOff x="533399" y="1650670"/>
            <a:chExt cx="1366653" cy="1378332"/>
          </a:xfrm>
        </p:grpSpPr>
        <p:sp>
          <p:nvSpPr>
            <p:cNvPr id="77" name="Rounded Rectangle 76"/>
            <p:cNvSpPr/>
            <p:nvPr/>
          </p:nvSpPr>
          <p:spPr>
            <a:xfrm>
              <a:off x="533399" y="1650670"/>
              <a:ext cx="1366653" cy="1377538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>
              <p:custDataLst>
                <p:tags r:id="rId27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79" name="Rounded Rectangle 78"/>
            <p:cNvSpPr/>
            <p:nvPr>
              <p:custDataLst>
                <p:tags r:id="rId28"/>
              </p:custDataLst>
            </p:nvPr>
          </p:nvSpPr>
          <p:spPr>
            <a:xfrm>
              <a:off x="1314876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1270591" y="2392470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</a:p>
          </p:txBody>
        </p:sp>
        <p:cxnSp>
          <p:nvCxnSpPr>
            <p:cNvPr id="81" name="Straight Arrow Connector 80"/>
            <p:cNvCxnSpPr>
              <a:stCxn id="79" idx="2"/>
              <a:endCxn id="80" idx="0"/>
            </p:cNvCxnSpPr>
            <p:nvPr>
              <p:custDataLst>
                <p:tags r:id="rId30"/>
              </p:custDataLst>
            </p:nvPr>
          </p:nvCxnSpPr>
          <p:spPr>
            <a:xfrm rot="16200000" flipH="1">
              <a:off x="1433589" y="2274537"/>
              <a:ext cx="228601" cy="72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35"/>
            <p:cNvCxnSpPr>
              <a:stCxn id="79" idx="3"/>
              <a:endCxn id="77" idx="0"/>
            </p:cNvCxnSpPr>
            <p:nvPr>
              <p:custDataLst>
                <p:tags r:id="rId31"/>
              </p:custDataLst>
            </p:nvPr>
          </p:nvCxnSpPr>
          <p:spPr>
            <a:xfrm flipH="1" flipV="1">
              <a:off x="1216726" y="1650670"/>
              <a:ext cx="556912" cy="305090"/>
            </a:xfrm>
            <a:prstGeom prst="bentConnector4">
              <a:avLst>
                <a:gd name="adj1" fmla="val -63747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7" idx="0"/>
              <a:endCxn id="77" idx="2"/>
            </p:cNvCxnSpPr>
            <p:nvPr/>
          </p:nvCxnSpPr>
          <p:spPr>
            <a:xfrm rot="16200000" flipH="1">
              <a:off x="527957" y="2339439"/>
              <a:ext cx="1377538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35"/>
          <p:cNvCxnSpPr>
            <a:stCxn id="233" idx="3"/>
            <a:endCxn id="73" idx="0"/>
          </p:cNvCxnSpPr>
          <p:nvPr>
            <p:custDataLst>
              <p:tags r:id="rId12"/>
            </p:custDataLst>
          </p:nvPr>
        </p:nvCxnSpPr>
        <p:spPr>
          <a:xfrm>
            <a:off x="2488135" y="2152696"/>
            <a:ext cx="1556865" cy="591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35"/>
          <p:cNvCxnSpPr>
            <a:stCxn id="73" idx="3"/>
          </p:cNvCxnSpPr>
          <p:nvPr>
            <p:custDataLst>
              <p:tags r:id="rId13"/>
            </p:custDataLst>
          </p:nvPr>
        </p:nvCxnSpPr>
        <p:spPr>
          <a:xfrm>
            <a:off x="4274381" y="2952300"/>
            <a:ext cx="584605" cy="507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605647" y="2999509"/>
            <a:ext cx="1923802" cy="205443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>
            <p:custDataLst>
              <p:tags r:id="rId14"/>
            </p:custDataLst>
          </p:nvPr>
        </p:nvSpPr>
        <p:spPr>
          <a:xfrm>
            <a:off x="4925034" y="3528659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[]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96" name="Straight Arrow Connector 35"/>
          <p:cNvCxnSpPr>
            <a:stCxn id="73" idx="3"/>
            <a:endCxn id="95" idx="0"/>
          </p:cNvCxnSpPr>
          <p:nvPr>
            <p:custDataLst>
              <p:tags r:id="rId15"/>
            </p:custDataLst>
          </p:nvPr>
        </p:nvCxnSpPr>
        <p:spPr>
          <a:xfrm>
            <a:off x="4274381" y="2952300"/>
            <a:ext cx="880034" cy="576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Rounded Rectangle 96"/>
          <p:cNvSpPr/>
          <p:nvPr>
            <p:custDataLst>
              <p:tags r:id="rId16"/>
            </p:custDataLst>
          </p:nvPr>
        </p:nvSpPr>
        <p:spPr>
          <a:xfrm>
            <a:off x="5623381" y="3552409"/>
            <a:ext cx="458762" cy="416219"/>
          </a:xfrm>
          <a:prstGeom prst="roundRect">
            <a:avLst>
              <a:gd name="adj" fmla="val 12007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82296" t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onsolas" pitchFamily="49" charset="0"/>
              </a:rPr>
              <a:t>::</a:t>
            </a:r>
            <a:endParaRPr lang="en-US" sz="36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sp>
        <p:nvSpPr>
          <p:cNvPr id="98" name="Oval 97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5576264" y="4184557"/>
            <a:ext cx="560779" cy="54864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</a:t>
            </a:r>
            <a:r>
              <a:rPr lang="en-US" sz="16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1400" b="1" dirty="0" smtClean="0">
                <a:solidFill>
                  <a:schemeClr val="tx1"/>
                </a:solidFill>
              </a:rPr>
              <a:t>:</a:t>
            </a:r>
            <a:r>
              <a:rPr lang="en-US" sz="2000" b="1" dirty="0" smtClean="0">
                <a:solidFill>
                  <a:schemeClr val="tx1"/>
                </a:solidFill>
              </a:rPr>
              <a:t>int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>
            <a:stCxn id="97" idx="2"/>
            <a:endCxn id="98" idx="0"/>
          </p:cNvCxnSpPr>
          <p:nvPr>
            <p:custDataLst>
              <p:tags r:id="rId18"/>
            </p:custDataLst>
          </p:nvPr>
        </p:nvCxnSpPr>
        <p:spPr>
          <a:xfrm rot="16200000" flipH="1">
            <a:off x="5746744" y="4074646"/>
            <a:ext cx="215929" cy="3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35"/>
          <p:cNvCxnSpPr>
            <a:stCxn id="73" idx="3"/>
            <a:endCxn id="97" idx="0"/>
          </p:cNvCxnSpPr>
          <p:nvPr>
            <p:custDataLst>
              <p:tags r:id="rId19"/>
            </p:custDataLst>
          </p:nvPr>
        </p:nvCxnSpPr>
        <p:spPr>
          <a:xfrm>
            <a:off x="4274381" y="2952300"/>
            <a:ext cx="1578381" cy="600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35"/>
          <p:cNvCxnSpPr>
            <a:stCxn id="97" idx="3"/>
          </p:cNvCxnSpPr>
          <p:nvPr>
            <p:custDataLst>
              <p:tags r:id="rId20"/>
            </p:custDataLst>
          </p:nvPr>
        </p:nvCxnSpPr>
        <p:spPr>
          <a:xfrm>
            <a:off x="6082143" y="3760519"/>
            <a:ext cx="775857" cy="3385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235"/>
          <p:cNvGrpSpPr/>
          <p:nvPr/>
        </p:nvGrpSpPr>
        <p:grpSpPr>
          <a:xfrm>
            <a:off x="6847181" y="4076536"/>
            <a:ext cx="1366653" cy="1378332"/>
            <a:chOff x="533399" y="1650670"/>
            <a:chExt cx="1366653" cy="1378332"/>
          </a:xfrm>
        </p:grpSpPr>
        <p:sp>
          <p:nvSpPr>
            <p:cNvPr id="105" name="Rounded Rectangle 104"/>
            <p:cNvSpPr/>
            <p:nvPr/>
          </p:nvSpPr>
          <p:spPr>
            <a:xfrm>
              <a:off x="533399" y="1650670"/>
              <a:ext cx="1366653" cy="1377538"/>
            </a:xfrm>
            <a:prstGeom prst="roundRect">
              <a:avLst>
                <a:gd name="adj" fmla="val 603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>
              <p:custDataLst>
                <p:tags r:id="rId22"/>
              </p:custDataLst>
            </p:nvPr>
          </p:nvSpPr>
          <p:spPr>
            <a:xfrm>
              <a:off x="624128" y="1735194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[]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08" name="Rounded Rectangle 107"/>
            <p:cNvSpPr/>
            <p:nvPr>
              <p:custDataLst>
                <p:tags r:id="rId23"/>
              </p:custDataLst>
            </p:nvPr>
          </p:nvSpPr>
          <p:spPr>
            <a:xfrm>
              <a:off x="1330642" y="1747650"/>
              <a:ext cx="458762" cy="416219"/>
            </a:xfrm>
            <a:prstGeom prst="roundRect">
              <a:avLst>
                <a:gd name="adj" fmla="val 12007"/>
              </a:avLst>
            </a:prstGeom>
            <a:gradFill>
              <a:gsLst>
                <a:gs pos="0">
                  <a:schemeClr val="accent3">
                    <a:lumMod val="40000"/>
                    <a:lumOff val="6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82296" tIns="0" rtlCol="0" anchor="ctr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  <a:latin typeface="Consolas" pitchFamily="49" charset="0"/>
                </a:rPr>
                <a:t>::</a:t>
              </a:r>
              <a:endParaRPr lang="en-US" sz="3600" b="1" dirty="0" smtClean="0">
                <a:solidFill>
                  <a:schemeClr val="tx1"/>
                </a:solidFill>
                <a:latin typeface="Consolas" pitchFamily="49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1277316" y="2392470"/>
              <a:ext cx="561860" cy="54864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91440" t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x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: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int</a:t>
              </a:r>
              <a:endParaRPr lang="en-US" sz="2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10" name="Straight Arrow Connector 109"/>
            <p:cNvCxnSpPr>
              <a:stCxn id="108" idx="2"/>
              <a:endCxn id="109" idx="0"/>
            </p:cNvCxnSpPr>
            <p:nvPr>
              <p:custDataLst>
                <p:tags r:id="rId25"/>
              </p:custDataLst>
            </p:nvPr>
          </p:nvCxnSpPr>
          <p:spPr>
            <a:xfrm rot="5400000">
              <a:off x="1444835" y="2277281"/>
              <a:ext cx="228601" cy="17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Arrow Connector 35"/>
            <p:cNvCxnSpPr>
              <a:stCxn id="108" idx="3"/>
              <a:endCxn id="105" idx="0"/>
            </p:cNvCxnSpPr>
            <p:nvPr>
              <p:custDataLst>
                <p:tags r:id="rId26"/>
              </p:custDataLst>
            </p:nvPr>
          </p:nvCxnSpPr>
          <p:spPr>
            <a:xfrm flipH="1" flipV="1">
              <a:off x="1216726" y="1650670"/>
              <a:ext cx="572678" cy="305090"/>
            </a:xfrm>
            <a:prstGeom prst="bentConnector4">
              <a:avLst>
                <a:gd name="adj1" fmla="val -59239"/>
                <a:gd name="adj2" fmla="val 174929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5" idx="0"/>
              <a:endCxn id="105" idx="2"/>
            </p:cNvCxnSpPr>
            <p:nvPr/>
          </p:nvCxnSpPr>
          <p:spPr>
            <a:xfrm rot="16200000" flipH="1">
              <a:off x="527957" y="2339439"/>
              <a:ext cx="1377538" cy="1588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Title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223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1. Representation: </a:t>
            </a:r>
            <a:r>
              <a:rPr lang="en-US" sz="4000" b="1" dirty="0" smtClean="0">
                <a:solidFill>
                  <a:srgbClr val="009900"/>
                </a:solidFill>
              </a:rPr>
              <a:t>Recursive Types</a:t>
            </a:r>
            <a:endParaRPr lang="en-US" sz="4000" dirty="0"/>
          </a:p>
        </p:txBody>
      </p:sp>
      <p:sp>
        <p:nvSpPr>
          <p:cNvPr id="59" name="Rectangle 58"/>
          <p:cNvSpPr/>
          <p:nvPr/>
        </p:nvSpPr>
        <p:spPr>
          <a:xfrm>
            <a:off x="1131628" y="5029200"/>
            <a:ext cx="3400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9900"/>
                </a:solidFill>
                <a:ea typeface="+mj-ea"/>
                <a:cs typeface="+mj-cs"/>
              </a:rPr>
              <a:t>Type Unfolding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750628" y="5096300"/>
            <a:ext cx="4430972" cy="1380700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9900"/>
                </a:solidFill>
              </a:rPr>
              <a:t>Universal</a:t>
            </a:r>
            <a:r>
              <a:rPr lang="en-US" sz="3200" b="1" dirty="0" smtClean="0">
                <a:solidFill>
                  <a:srgbClr val="4F81BD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Property: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</a:rPr>
              <a:t>For all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x</a:t>
            </a:r>
            <a:r>
              <a:rPr lang="en-US" sz="3200" dirty="0" smtClean="0">
                <a:solidFill>
                  <a:prstClr val="black"/>
                </a:solidFill>
              </a:rPr>
              <a:t> in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l</a:t>
            </a:r>
            <a:r>
              <a:rPr lang="en-US" sz="3200" dirty="0" smtClean="0">
                <a:solidFill>
                  <a:prstClr val="black"/>
                </a:solidFill>
              </a:rPr>
              <a:t>, </a:t>
            </a:r>
            <a:r>
              <a:rPr lang="en-US" sz="3200" dirty="0" smtClean="0">
                <a:solidFill>
                  <a:prstClr val="black"/>
                </a:solidFill>
                <a:latin typeface="Consolas" pitchFamily="49" charset="0"/>
              </a:rPr>
              <a:t>x</a:t>
            </a:r>
            <a:r>
              <a:rPr lang="en-US" sz="3200" dirty="0" smtClean="0">
                <a:solidFill>
                  <a:prstClr val="black"/>
                </a:solidFill>
              </a:rPr>
              <a:t> is an </a:t>
            </a:r>
            <a:r>
              <a:rPr lang="en-US" sz="3200" dirty="0" err="1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endParaRPr lang="en-US" sz="3200" dirty="0" smtClean="0">
              <a:solidFill>
                <a:srgbClr val="0033CC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28600" y="5181600"/>
            <a:ext cx="6400800" cy="1186258"/>
          </a:xfrm>
          <a:prstGeom prst="roundRect">
            <a:avLst>
              <a:gd name="adj" fmla="val 1172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9900"/>
                </a:solidFill>
              </a:rPr>
              <a:t>Universal</a:t>
            </a:r>
            <a:r>
              <a:rPr lang="en-US" sz="3200" b="1" dirty="0" smtClean="0">
                <a:solidFill>
                  <a:srgbClr val="291BDF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Property:</a:t>
            </a:r>
          </a:p>
          <a:p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3200" b="1" i="1" baseline="-25000" dirty="0" smtClean="0">
                <a:solidFill>
                  <a:srgbClr val="291BDF"/>
                </a:solidFill>
                <a:latin typeface="Consolas"/>
              </a:rPr>
              <a:t>1</a:t>
            </a:r>
            <a:r>
              <a:rPr lang="en-US" sz="3200" b="1" i="1" dirty="0" smtClean="0">
                <a:solidFill>
                  <a:srgbClr val="0033CC"/>
                </a:solidFill>
                <a:latin typeface="Consolas" pitchFamily="49" charset="0"/>
              </a:rPr>
              <a:t>: </a:t>
            </a:r>
            <a:r>
              <a:rPr lang="en-US" sz="3200" dirty="0" err="1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r>
              <a:rPr lang="en-US" sz="3200" b="1" i="1" dirty="0" smtClean="0">
                <a:solidFill>
                  <a:srgbClr val="0033CC"/>
                </a:solidFill>
                <a:latin typeface="Consolas" pitchFamily="49" charset="0"/>
              </a:rPr>
              <a:t>,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 h</a:t>
            </a:r>
            <a:r>
              <a:rPr lang="en-US" sz="3200" b="1" i="1" baseline="-25000" dirty="0" smtClean="0">
                <a:solidFill>
                  <a:srgbClr val="291BDF"/>
                </a:solidFill>
                <a:latin typeface="Consolas"/>
              </a:rPr>
              <a:t>2</a:t>
            </a:r>
            <a:r>
              <a:rPr lang="en-US" sz="3200" b="1" i="1" dirty="0" smtClean="0">
                <a:solidFill>
                  <a:srgbClr val="0033CC"/>
                </a:solidFill>
                <a:latin typeface="Consolas" pitchFamily="49" charset="0"/>
              </a:rPr>
              <a:t>: </a:t>
            </a:r>
            <a:r>
              <a:rPr lang="en-US" sz="3200" dirty="0" err="1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r>
              <a:rPr lang="en-US" sz="3200" b="1" i="1" dirty="0" smtClean="0">
                <a:solidFill>
                  <a:srgbClr val="0033CC"/>
                </a:solidFill>
                <a:latin typeface="Consolas" pitchFamily="49" charset="0"/>
              </a:rPr>
              <a:t>, </a:t>
            </a:r>
            <a:r>
              <a:rPr lang="en-US" sz="3200" b="1" i="1" dirty="0" smtClean="0">
                <a:solidFill>
                  <a:srgbClr val="291BDF"/>
                </a:solidFill>
                <a:latin typeface="Consolas" pitchFamily="49" charset="0"/>
              </a:rPr>
              <a:t>h</a:t>
            </a:r>
            <a:r>
              <a:rPr lang="en-US" sz="3200" b="1" i="1" baseline="-25000" dirty="0" smtClean="0">
                <a:solidFill>
                  <a:srgbClr val="291BDF"/>
                </a:solidFill>
                <a:latin typeface="Consolas"/>
              </a:rPr>
              <a:t>3</a:t>
            </a:r>
            <a:r>
              <a:rPr lang="en-US" sz="3200" b="1" i="1" dirty="0" smtClean="0">
                <a:solidFill>
                  <a:srgbClr val="0033CC"/>
                </a:solidFill>
                <a:latin typeface="Consolas" pitchFamily="49" charset="0"/>
              </a:rPr>
              <a:t>: </a:t>
            </a:r>
            <a:r>
              <a:rPr lang="en-US" sz="3200" dirty="0" err="1" smtClean="0">
                <a:solidFill>
                  <a:srgbClr val="009900"/>
                </a:solidFill>
                <a:latin typeface="Consolas" pitchFamily="49" charset="0"/>
              </a:rPr>
              <a:t>int</a:t>
            </a:r>
            <a:r>
              <a:rPr lang="en-US" sz="3200" b="1" i="1" dirty="0" smtClean="0">
                <a:solidFill>
                  <a:srgbClr val="0033CC"/>
                </a:solidFill>
                <a:latin typeface="Consolas" pitchFamily="49" charset="0"/>
              </a:rPr>
              <a:t>, …</a:t>
            </a:r>
            <a:endParaRPr lang="en-US" sz="3200" b="1" i="1" baseline="-25000" dirty="0" smtClean="0">
              <a:solidFill>
                <a:srgbClr val="0033CC"/>
              </a:solidFill>
              <a:latin typeface="Consolas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 advTm="415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45" grpId="0" animBg="1"/>
      <p:bldP spid="145" grpId="1" animBg="1"/>
      <p:bldP spid="233" grpId="0" animBg="1"/>
      <p:bldP spid="234" grpId="0" animBg="1"/>
      <p:bldP spid="67" grpId="0" animBg="1"/>
      <p:bldP spid="68" grpId="0" animBg="1"/>
      <p:bldP spid="68" grpId="1" animBg="1"/>
      <p:bldP spid="73" grpId="0" animBg="1"/>
      <p:bldP spid="74" grpId="0" animBg="1"/>
      <p:bldP spid="94" grpId="0" animBg="1"/>
      <p:bldP spid="95" grpId="0" animBg="1"/>
      <p:bldP spid="95" grpId="1" animBg="1"/>
      <p:bldP spid="97" grpId="0" animBg="1"/>
      <p:bldP spid="98" grpId="0" animBg="1"/>
      <p:bldP spid="60" grpId="0" animBg="1"/>
      <p:bldP spid="62" grpId="0" animBg="1"/>
      <p:bldP spid="6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2|4.9|1.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8.1|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7.5|2|3.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8|1.7|2.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5.6|3|7.2|6.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9|10.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7|2.3|2.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6.3|4.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8|1|1.4|6.7|5.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5|15.4|3.3|2.8|4.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|6.7|1.5|8.8|1.3|7.1|9.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5|5|1.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8|1.6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3|5.8|2.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9.8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1|1.1|4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5|6.4|5.5|2.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|3.3|5.6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9|7|3.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2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8|0.8|2.4|1.2|1.8|3.1|6.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5|1.7|3.5|4.4|1.5|3|6.7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1|4.6|4|1.7|8.8|1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|9.1|7.2|4.6|8.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2|7.3|8.3|9|1.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|4.2|1.6|1.5|5.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4|4.5|4.6|0.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6.5|11.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6|6.8|2|1.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.5|6.7|1.2|5.5|1.5|8|3.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8006</TotalTime>
  <Words>3253</Words>
  <Application>Microsoft Office PowerPoint</Application>
  <PresentationFormat>On-screen Show (4:3)</PresentationFormat>
  <Paragraphs>1225</Paragraphs>
  <Slides>62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Consolas</vt:lpstr>
      <vt:lpstr>Wingdings</vt:lpstr>
      <vt:lpstr>cmsy10</vt:lpstr>
      <vt:lpstr>Symbol</vt:lpstr>
      <vt:lpstr>Trebuchet MS</vt:lpstr>
      <vt:lpstr>Courier New</vt:lpstr>
      <vt:lpstr>Lucida Console</vt:lpstr>
      <vt:lpstr>Office Theme</vt:lpstr>
      <vt:lpstr>Slide 1</vt:lpstr>
      <vt:lpstr>Goal: Static Software Verification</vt:lpstr>
      <vt:lpstr>The Problem With Structures</vt:lpstr>
      <vt:lpstr>Contributions</vt:lpstr>
      <vt:lpstr>Contributions</vt:lpstr>
      <vt:lpstr>Plan</vt:lpstr>
      <vt:lpstr>Slide 7</vt:lpstr>
      <vt:lpstr>1. Representation: Recursive Types</vt:lpstr>
      <vt:lpstr>1. Representation: Recursive Types</vt:lpstr>
      <vt:lpstr>Slide 10</vt:lpstr>
      <vt:lpstr>2. Instantiation Algorithm: Unfold</vt:lpstr>
      <vt:lpstr>3. Generalization Algorithm: Fold</vt:lpstr>
      <vt:lpstr>Slide 13</vt:lpstr>
      <vt:lpstr>Ex: Typecheck Insertion Into List </vt:lpstr>
      <vt:lpstr>Ex: Typecheck Insertion Into List 1/3</vt:lpstr>
      <vt:lpstr>Ex: Typecheck Insertion into List 2/3</vt:lpstr>
      <vt:lpstr>Ex: Typecheck Insertion into List 3/3</vt:lpstr>
      <vt:lpstr>Slide 18</vt:lpstr>
      <vt:lpstr>Slide 19</vt:lpstr>
      <vt:lpstr>Plan</vt:lpstr>
      <vt:lpstr>Slide 21</vt:lpstr>
      <vt:lpstr>1. Representation: Refined RecTypes</vt:lpstr>
      <vt:lpstr>1. Representation: Refined RecTypes</vt:lpstr>
      <vt:lpstr>1. Representation: RecRefined RecTypes</vt:lpstr>
      <vt:lpstr>1. Representation: RecRefined RecTypes</vt:lpstr>
      <vt:lpstr>1. Representation: RecRefined RecTypes</vt:lpstr>
      <vt:lpstr>2. Instantiation Algorithm: Unfold</vt:lpstr>
      <vt:lpstr>3. Generalization Algorithm: Fold</vt:lpstr>
      <vt:lpstr>Slide 29</vt:lpstr>
      <vt:lpstr>Refinement Type Inference</vt:lpstr>
      <vt:lpstr>Refinement Type Inference</vt:lpstr>
      <vt:lpstr>Slide 32</vt:lpstr>
      <vt:lpstr>Slide 33</vt:lpstr>
      <vt:lpstr>Plan</vt:lpstr>
      <vt:lpstr>Slide 35</vt:lpstr>
      <vt:lpstr>Slide 36</vt:lpstr>
      <vt:lpstr>Trees: Type</vt:lpstr>
      <vt:lpstr>Slide 38</vt:lpstr>
      <vt:lpstr>Slide 39</vt:lpstr>
      <vt:lpstr>Slide 40</vt:lpstr>
      <vt:lpstr>Plan</vt:lpstr>
      <vt:lpstr>Our Inference Tool</vt:lpstr>
      <vt:lpstr>Data Structures</vt:lpstr>
      <vt:lpstr>Data Structures</vt:lpstr>
      <vt:lpstr>Data Structures</vt:lpstr>
      <vt:lpstr>Data Structures</vt:lpstr>
      <vt:lpstr>Data Structures</vt:lpstr>
      <vt:lpstr>Data Structures</vt:lpstr>
      <vt:lpstr>Data Structures</vt:lpstr>
      <vt:lpstr>Data Structures</vt:lpstr>
      <vt:lpstr>Data Structures</vt:lpstr>
      <vt:lpstr>Data Structures</vt:lpstr>
      <vt:lpstr>Vec: Extensible Arrays (317 LOC)</vt:lpstr>
      <vt:lpstr>Recursive Rebalance</vt:lpstr>
      <vt:lpstr>Debugging via Inference</vt:lpstr>
      <vt:lpstr>Plan</vt:lpstr>
      <vt:lpstr>Slide 57</vt:lpstr>
      <vt:lpstr>Conclusion</vt:lpstr>
      <vt:lpstr>(Finite) Maps</vt:lpstr>
      <vt:lpstr>Refined Maps</vt:lpstr>
      <vt:lpstr>Textual Representation</vt:lpstr>
      <vt:lpstr>Insertion Sort Type and Hint</vt:lpstr>
    </vt:vector>
  </TitlesOfParts>
  <Company>University of California, San Diego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</dc:creator>
  <cp:lastModifiedBy>Pat</cp:lastModifiedBy>
  <cp:revision>359</cp:revision>
  <dcterms:created xsi:type="dcterms:W3CDTF">2009-06-04T12:27:34Z</dcterms:created>
  <dcterms:modified xsi:type="dcterms:W3CDTF">2009-06-17T14:52:34Z</dcterms:modified>
</cp:coreProperties>
</file>